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14"/>
  </p:notesMasterIdLst>
  <p:handoutMasterIdLst>
    <p:handoutMasterId r:id="rId15"/>
  </p:handoutMasterIdLst>
  <p:sldIdLst>
    <p:sldId id="488" r:id="rId2"/>
    <p:sldId id="489" r:id="rId3"/>
    <p:sldId id="490" r:id="rId4"/>
    <p:sldId id="491" r:id="rId5"/>
    <p:sldId id="492" r:id="rId6"/>
    <p:sldId id="493" r:id="rId7"/>
    <p:sldId id="494" r:id="rId8"/>
    <p:sldId id="495" r:id="rId9"/>
    <p:sldId id="496" r:id="rId10"/>
    <p:sldId id="497" r:id="rId11"/>
    <p:sldId id="498" r:id="rId12"/>
    <p:sldId id="499" r:id="rId13"/>
  </p:sldIdLst>
  <p:sldSz cx="9144000" cy="6858000" type="screen4x3"/>
  <p:notesSz cx="9947275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05D1"/>
    <a:srgbClr val="00FFFF"/>
    <a:srgbClr val="66FFCC"/>
    <a:srgbClr val="00FF99"/>
    <a:srgbClr val="00CC99"/>
    <a:srgbClr val="6666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3527" autoAdjust="0"/>
  </p:normalViewPr>
  <p:slideViewPr>
    <p:cSldViewPr>
      <p:cViewPr>
        <p:scale>
          <a:sx n="110" d="100"/>
          <a:sy n="110" d="100"/>
        </p:scale>
        <p:origin x="-1644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422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10486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34487" y="1"/>
            <a:ext cx="4310486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EB48D7-CD89-45E8-B49E-470D5B4F6FE6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310486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4487" y="6513910"/>
            <a:ext cx="4310486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E9621E-0ABB-4FE9-8780-BF98B8DAB9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66344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10063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4038" y="0"/>
            <a:ext cx="431165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4FEB38E3-D65B-416A-9482-2AD9DFFF2A58}" type="datetimeFigureOut">
              <a:rPr lang="fa-IR" smtClean="0"/>
              <a:pPr/>
              <a:t>1440/02/07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30588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5363" y="3300413"/>
            <a:ext cx="795655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4310063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4038" y="6513513"/>
            <a:ext cx="431165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E3FE2BA2-1157-41EF-BDCB-2D23EE8EED29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579063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F74BA1C1-C383-42D3-993A-BEA912AD23FD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3DB0450D-78FC-4751-82CE-2D8C82CFF1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xmlns="" val="143642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BA1C1-C383-42D3-993A-BEA912AD23FD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450D-78FC-4751-82CE-2D8C82CFF1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4357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BA1C1-C383-42D3-993A-BEA912AD23FD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450D-78FC-4751-82CE-2D8C82CFF1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87197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BA1C1-C383-42D3-993A-BEA912AD23FD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450D-78FC-4751-82CE-2D8C82CFF1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05041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BA1C1-C383-42D3-993A-BEA912AD23FD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450D-78FC-4751-82CE-2D8C82CFF1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02260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BA1C1-C383-42D3-993A-BEA912AD23FD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450D-78FC-4751-82CE-2D8C82CFF1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96616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BA1C1-C383-42D3-993A-BEA912AD23FD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450D-78FC-4751-82CE-2D8C82CFF1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93858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BA1C1-C383-42D3-993A-BEA912AD23FD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450D-78FC-4751-82CE-2D8C82CFF1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74110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BA1C1-C383-42D3-993A-BEA912AD23FD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450D-78FC-4751-82CE-2D8C82CFF1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2278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F74BA1C1-C383-42D3-993A-BEA912AD23FD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3DB0450D-78FC-4751-82CE-2D8C82CFF1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6820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BA1C1-C383-42D3-993A-BEA912AD23FD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3DB0450D-78FC-4751-82CE-2D8C82CFF1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8068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BA1C1-C383-42D3-993A-BEA912AD23FD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450D-78FC-4751-82CE-2D8C82CFF1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0715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BA1C1-C383-42D3-993A-BEA912AD23FD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450D-78FC-4751-82CE-2D8C82CFF1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9841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BA1C1-C383-42D3-993A-BEA912AD23FD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450D-78FC-4751-82CE-2D8C82CFF1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3164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BA1C1-C383-42D3-993A-BEA912AD23FD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450D-78FC-4751-82CE-2D8C82CFF1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9306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BA1C1-C383-42D3-993A-BEA912AD23FD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450D-78FC-4751-82CE-2D8C82CFF1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2010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BA1C1-C383-42D3-993A-BEA912AD23FD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450D-78FC-4751-82CE-2D8C82CFF1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8456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74BA1C1-C383-42D3-993A-BEA912AD23FD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DB0450D-78FC-4751-82CE-2D8C82CFF1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21438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63"/>
            <a:ext cx="9144000" cy="684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39975" y="1262063"/>
            <a:ext cx="5102225" cy="433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63"/>
            <a:ext cx="9144000" cy="684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762000" y="457200"/>
            <a:ext cx="8077200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9- </a:t>
            </a:r>
            <a:r>
              <a:rPr lang="fa-IR" sz="36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تكاليف درسي با ذهنيت دانش‌آموزان نسبت به معلم، كلاس، مدرسه و ... رابطه دارد.</a:t>
            </a:r>
            <a:endParaRPr lang="en-US" sz="3600" b="1" dirty="0" smtClean="0">
              <a:solidFill>
                <a:schemeClr val="bg1"/>
              </a:solidFill>
              <a:latin typeface="Calibri"/>
              <a:ea typeface="Calibri"/>
              <a:cs typeface="B Titr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2000" y="1905000"/>
            <a:ext cx="8077200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10- </a:t>
            </a:r>
            <a:r>
              <a:rPr lang="fa-IR" sz="36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انجام تكاليف درسي در </a:t>
            </a:r>
            <a:r>
              <a:rPr lang="fa-IR" sz="36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مدرسه </a:t>
            </a:r>
            <a:r>
              <a:rPr lang="fa-IR" sz="36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در صورت مهيا بودن شرايط مفيدتر است.</a:t>
            </a:r>
            <a:endParaRPr lang="en-US" sz="3600" b="1" dirty="0" smtClean="0">
              <a:solidFill>
                <a:schemeClr val="bg1"/>
              </a:solidFill>
              <a:latin typeface="Calibri"/>
              <a:ea typeface="Calibri"/>
              <a:cs typeface="B Titr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62000" y="3505200"/>
            <a:ext cx="8077200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11- </a:t>
            </a:r>
            <a:r>
              <a:rPr lang="fa-IR" sz="36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تكاليف درسي با انگيزه دروني دانش‌آموزان رابطه دارد (خودكاري – نه اجبار)</a:t>
            </a:r>
            <a:endParaRPr lang="en-US" sz="3600" b="1" dirty="0" smtClean="0">
              <a:solidFill>
                <a:schemeClr val="bg1"/>
              </a:solidFill>
              <a:latin typeface="Calibri"/>
              <a:ea typeface="Calibri"/>
              <a:cs typeface="B Titr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5257800"/>
            <a:ext cx="8077200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12- </a:t>
            </a:r>
            <a:r>
              <a:rPr lang="fa-IR" sz="36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تكاليف درسي با </a:t>
            </a:r>
            <a:r>
              <a:rPr lang="fa-IR" sz="36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فعاليت‌هاي فوق برنامه مدارس رابطه دارد </a:t>
            </a:r>
            <a:r>
              <a:rPr lang="fa-IR" sz="32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(فعاليت‌هاي نوجوان خوارزمي)</a:t>
            </a:r>
            <a:endParaRPr lang="en-US" sz="3600" b="1" dirty="0" smtClean="0">
              <a:solidFill>
                <a:schemeClr val="bg1"/>
              </a:solidFill>
              <a:latin typeface="Calibri"/>
              <a:ea typeface="Calibri"/>
              <a:cs typeface="B Tit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63"/>
            <a:ext cx="9144000" cy="684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762000" y="1312886"/>
            <a:ext cx="8077200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  <a:sym typeface="Wingdings"/>
              </a:rPr>
              <a:t>1-</a:t>
            </a: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 </a:t>
            </a:r>
            <a:r>
              <a:rPr lang="fa-IR" sz="3600" b="1" dirty="0" smtClean="0">
                <a:latin typeface="Calibri"/>
                <a:ea typeface="Calibri"/>
                <a:cs typeface="B Titr"/>
              </a:rPr>
              <a:t>هر </a:t>
            </a:r>
            <a:r>
              <a:rPr lang="fa-IR" sz="3600" b="1" dirty="0" smtClean="0">
                <a:latin typeface="Calibri"/>
                <a:ea typeface="Calibri"/>
                <a:cs typeface="B Titr"/>
              </a:rPr>
              <a:t>آنچه از ما سر مي‌زند رفتار است و همه رفتارها انتخاب شده ما هستند.</a:t>
            </a:r>
            <a:endParaRPr lang="en-US" sz="3600" b="1" dirty="0" smtClean="0">
              <a:latin typeface="Calibri"/>
              <a:ea typeface="Calibri"/>
              <a:cs typeface="B Titr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2836886"/>
            <a:ext cx="8077200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  <a:sym typeface="Wingdings"/>
              </a:rPr>
              <a:t>2-</a:t>
            </a: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 </a:t>
            </a:r>
            <a:r>
              <a:rPr lang="fa-IR" sz="3600" b="1" dirty="0" smtClean="0">
                <a:latin typeface="Calibri"/>
                <a:ea typeface="Calibri"/>
                <a:cs typeface="B Titr"/>
              </a:rPr>
              <a:t>كسي را وارد به كاري نمي‌توان كرد بلكه بايد شوق انجام را در او ايجاد كرد.</a:t>
            </a:r>
            <a:endParaRPr lang="en-US" sz="3600" b="1" dirty="0" smtClean="0">
              <a:latin typeface="Calibri"/>
              <a:ea typeface="Calibri"/>
              <a:cs typeface="B Titr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62000" y="4530095"/>
            <a:ext cx="8077200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  <a:sym typeface="Wingdings"/>
              </a:rPr>
              <a:t>3-</a:t>
            </a: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 </a:t>
            </a:r>
            <a:r>
              <a:rPr lang="fa-IR" sz="3600" b="1" dirty="0" smtClean="0">
                <a:latin typeface="Calibri"/>
                <a:ea typeface="Calibri"/>
                <a:cs typeface="B Titr"/>
              </a:rPr>
              <a:t>رفتار انسان </a:t>
            </a:r>
            <a:r>
              <a:rPr lang="fa-IR" sz="3600" b="1" dirty="0" smtClean="0">
                <a:latin typeface="Calibri"/>
                <a:ea typeface="Calibri"/>
                <a:cs typeface="B Titr"/>
              </a:rPr>
              <a:t>صرفاً براساس </a:t>
            </a:r>
            <a:r>
              <a:rPr lang="fa-IR" sz="3600" b="1" dirty="0" smtClean="0">
                <a:latin typeface="Calibri"/>
                <a:ea typeface="Calibri"/>
                <a:cs typeface="B Titr"/>
              </a:rPr>
              <a:t>محرك بيروني </a:t>
            </a:r>
            <a:r>
              <a:rPr lang="fa-IR" sz="3600" b="1" dirty="0" smtClean="0">
                <a:latin typeface="Calibri"/>
                <a:ea typeface="Calibri"/>
                <a:cs typeface="B Titr"/>
              </a:rPr>
              <a:t>سر نمي‌زند (نظريه </a:t>
            </a:r>
            <a:r>
              <a:rPr lang="fa-IR" sz="3600" b="1" dirty="0" smtClean="0">
                <a:latin typeface="Calibri"/>
                <a:ea typeface="Calibri"/>
                <a:cs typeface="B Titr"/>
              </a:rPr>
              <a:t>محرك – </a:t>
            </a:r>
            <a:r>
              <a:rPr lang="fa-IR" sz="3600" b="1" dirty="0" smtClean="0">
                <a:latin typeface="Calibri"/>
                <a:ea typeface="Calibri"/>
                <a:cs typeface="B Titr"/>
              </a:rPr>
              <a:t>پاسخ)</a:t>
            </a:r>
            <a:endParaRPr lang="en-US" sz="3600" b="1" dirty="0" smtClean="0">
              <a:latin typeface="Calibri"/>
              <a:ea typeface="Calibri"/>
              <a:cs typeface="B Titr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152400"/>
            <a:ext cx="8077200" cy="685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en-US" sz="3600" b="1" dirty="0" smtClean="0">
                <a:sym typeface="Wingdings"/>
              </a:rPr>
              <a:t></a:t>
            </a: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 </a:t>
            </a:r>
            <a:r>
              <a:rPr lang="fa-IR" sz="3600" b="1" dirty="0" smtClean="0">
                <a:latin typeface="Calibri"/>
                <a:ea typeface="Calibri"/>
                <a:cs typeface="B Titr"/>
              </a:rPr>
              <a:t>ارتباط تكاليف درسي با تئوري انتخاب</a:t>
            </a:r>
            <a:endParaRPr lang="en-US" sz="3600" b="1" dirty="0" smtClean="0">
              <a:latin typeface="Calibri"/>
              <a:ea typeface="Calibri"/>
              <a:cs typeface="B Tit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1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63"/>
            <a:ext cx="9144000" cy="684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762000" y="1770086"/>
            <a:ext cx="8077200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  <a:sym typeface="Wingdings"/>
              </a:rPr>
              <a:t>5-</a:t>
            </a: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 </a:t>
            </a:r>
            <a:r>
              <a:rPr lang="fa-IR" sz="3600" b="1" dirty="0" smtClean="0">
                <a:latin typeface="Calibri"/>
                <a:ea typeface="Calibri"/>
                <a:cs typeface="B Titr"/>
              </a:rPr>
              <a:t>تلاش براي انجام كاري نياز به انگيزه دروني دارد.</a:t>
            </a:r>
            <a:endParaRPr lang="en-US" sz="3600" b="1" dirty="0" smtClean="0">
              <a:latin typeface="Calibri"/>
              <a:ea typeface="Calibri"/>
              <a:cs typeface="B Titr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3124200"/>
            <a:ext cx="8077200" cy="1870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  <a:sym typeface="Wingdings"/>
              </a:rPr>
              <a:t>6-</a:t>
            </a: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 </a:t>
            </a:r>
            <a:r>
              <a:rPr lang="fa-IR" sz="3600" b="1" dirty="0" smtClean="0">
                <a:latin typeface="Calibri"/>
                <a:ea typeface="Calibri"/>
                <a:cs typeface="B Titr"/>
              </a:rPr>
              <a:t>بين برآورده شدن نيازها و كنترل رابطه وجود دارد (4 نياز از 5 نياز رواني است. احساس تعلق، شكوفايي، آزادي، تفريح و لذت ...)</a:t>
            </a:r>
            <a:endParaRPr lang="en-US" sz="3600" b="1" dirty="0" smtClean="0">
              <a:latin typeface="Calibri"/>
              <a:ea typeface="Calibri"/>
              <a:cs typeface="B Titr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62000" y="5275286"/>
            <a:ext cx="8077200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  <a:sym typeface="Wingdings"/>
              </a:rPr>
              <a:t>7-</a:t>
            </a: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 </a:t>
            </a:r>
            <a:r>
              <a:rPr lang="fa-IR" sz="3600" b="1" dirty="0" smtClean="0">
                <a:latin typeface="Calibri"/>
                <a:ea typeface="Calibri"/>
                <a:cs typeface="B Titr"/>
              </a:rPr>
              <a:t>رفتارچيزي فراتر از فعاليت يا عمل است (شامل تفكر، احساس و فيزيولوژي) هم مي‌باشد.</a:t>
            </a:r>
            <a:endParaRPr lang="en-US" sz="3600" b="1" dirty="0" smtClean="0">
              <a:latin typeface="Calibri"/>
              <a:ea typeface="Calibri"/>
              <a:cs typeface="B Titr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152400"/>
            <a:ext cx="8077200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  <a:sym typeface="Wingdings"/>
              </a:rPr>
              <a:t>4-</a:t>
            </a: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 </a:t>
            </a:r>
            <a:r>
              <a:rPr lang="fa-IR" sz="3600" b="1" dirty="0" smtClean="0">
                <a:latin typeface="Calibri"/>
                <a:ea typeface="Calibri"/>
                <a:cs typeface="B Titr"/>
              </a:rPr>
              <a:t>رفتار انسان از درون انگيخته مي‌شود (كنترل دروني در مقابل كنترل بيروني)</a:t>
            </a:r>
            <a:endParaRPr lang="en-US" sz="3600" b="1" dirty="0" smtClean="0">
              <a:latin typeface="Calibri"/>
              <a:ea typeface="Calibri"/>
              <a:cs typeface="B Tit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1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63"/>
            <a:ext cx="9144000" cy="684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1828800" y="2286001"/>
            <a:ext cx="6400800" cy="1512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fa-IR" sz="40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تكاليف درسي</a:t>
            </a:r>
            <a:r>
              <a:rPr lang="en-US" sz="40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  </a:t>
            </a:r>
            <a:endParaRPr lang="fa-IR" sz="4000" b="1" dirty="0" smtClean="0">
              <a:solidFill>
                <a:srgbClr val="7030A0"/>
              </a:solidFill>
              <a:latin typeface="Calibri"/>
              <a:ea typeface="Calibri"/>
              <a:cs typeface="B Titr"/>
            </a:endParaRP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fa-IR" sz="40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چيستي و چگونگي</a:t>
            </a:r>
            <a:endParaRPr lang="en-US" sz="4000" b="1" dirty="0" smtClean="0">
              <a:solidFill>
                <a:srgbClr val="7030A0"/>
              </a:solidFill>
              <a:latin typeface="Calibri"/>
              <a:ea typeface="Calibri"/>
              <a:cs typeface="B Titr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63"/>
            <a:ext cx="9144000" cy="684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762000" y="304800"/>
            <a:ext cx="8077200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1- تكاليف درسي يكي از ابعاد و مؤلفه‌هاي مهم طراحي آموزشي در كلاس درس مي‌باشد.</a:t>
            </a:r>
            <a:endParaRPr lang="en-US" sz="3600" b="1" dirty="0" smtClean="0">
              <a:solidFill>
                <a:srgbClr val="7030A0"/>
              </a:solidFill>
              <a:latin typeface="Calibri"/>
              <a:ea typeface="Calibri"/>
              <a:cs typeface="B Titr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105400" y="1770086"/>
            <a:ext cx="3733800" cy="685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- اهداف يادگيري</a:t>
            </a:r>
            <a:endParaRPr lang="en-US" sz="3600" b="1" dirty="0" smtClean="0">
              <a:solidFill>
                <a:srgbClr val="7030A0"/>
              </a:solidFill>
              <a:latin typeface="Calibri"/>
              <a:ea typeface="Calibri"/>
              <a:cs typeface="B Titr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38400" y="2591476"/>
            <a:ext cx="6400800" cy="685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- اهداف ورودي (ارزشيابي آغازين)</a:t>
            </a:r>
            <a:endParaRPr lang="en-US" sz="3600" b="1" dirty="0" smtClean="0">
              <a:solidFill>
                <a:srgbClr val="7030A0"/>
              </a:solidFill>
              <a:latin typeface="Calibri"/>
              <a:ea typeface="Calibri"/>
              <a:cs typeface="B Titr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38400" y="3429000"/>
            <a:ext cx="6400800" cy="685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- تدارك فرصت‌هاي يادگيري</a:t>
            </a:r>
            <a:endParaRPr lang="en-US" sz="3600" b="1" dirty="0" smtClean="0">
              <a:solidFill>
                <a:srgbClr val="7030A0"/>
              </a:solidFill>
              <a:latin typeface="Calibri"/>
              <a:ea typeface="Calibri"/>
              <a:cs typeface="B Titr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4267200"/>
            <a:ext cx="8382000" cy="685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- فرايند تدريس و ارزشيابي (ارزشيابي فرايندي)</a:t>
            </a:r>
            <a:endParaRPr lang="en-US" sz="3600" b="1" dirty="0" smtClean="0">
              <a:solidFill>
                <a:srgbClr val="7030A0"/>
              </a:solidFill>
              <a:latin typeface="Calibri"/>
              <a:ea typeface="Calibri"/>
              <a:cs typeface="B Titr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33600" y="5029876"/>
            <a:ext cx="6781800" cy="685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- تكاليف درسي</a:t>
            </a:r>
            <a:endParaRPr lang="en-US" sz="3600" b="1" dirty="0" smtClean="0">
              <a:solidFill>
                <a:srgbClr val="7030A0"/>
              </a:solidFill>
              <a:latin typeface="Calibri"/>
              <a:ea typeface="Calibri"/>
              <a:cs typeface="B Titr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33600" y="5639476"/>
            <a:ext cx="6781800" cy="685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- ارزشيابي پاياني (نتيجه محور)</a:t>
            </a:r>
            <a:endParaRPr lang="en-US" sz="3600" b="1" dirty="0" smtClean="0">
              <a:solidFill>
                <a:srgbClr val="7030A0"/>
              </a:solidFill>
              <a:latin typeface="Calibri"/>
              <a:ea typeface="Calibri"/>
              <a:cs typeface="B Tit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63"/>
            <a:ext cx="9144000" cy="684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762000" y="304800"/>
            <a:ext cx="8077200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2- تكاليف درسي با رويكرد </a:t>
            </a: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تدريس </a:t>
            </a: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و ارزشيابي رابطه دارد.</a:t>
            </a:r>
            <a:endParaRPr lang="en-US" sz="3600" b="1" dirty="0" smtClean="0">
              <a:solidFill>
                <a:srgbClr val="7030A0"/>
              </a:solidFill>
              <a:latin typeface="Calibri"/>
              <a:ea typeface="Calibri"/>
              <a:cs typeface="B Titr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95400" y="2286000"/>
            <a:ext cx="7543800" cy="12120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- </a:t>
            </a: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تدريس </a:t>
            </a: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كاوشگري مشاركت محور</a:t>
            </a:r>
            <a:r>
              <a:rPr lang="fa-IR" sz="32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(منجر به خود يادگيري دانش‌آموزان)</a:t>
            </a:r>
            <a:endParaRPr lang="en-US" sz="3600" b="1" dirty="0" smtClean="0">
              <a:solidFill>
                <a:srgbClr val="7030A0"/>
              </a:solidFill>
              <a:latin typeface="Calibri"/>
              <a:ea typeface="Calibri"/>
              <a:cs typeface="B Titr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43000" y="4579137"/>
            <a:ext cx="7696200" cy="12120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- </a:t>
            </a: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ارزشيابي فرايند </a:t>
            </a: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و عملكردي </a:t>
            </a:r>
            <a:r>
              <a:rPr lang="fa-IR" sz="32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(منجر به خود ارزيابي دانش‌آموزان)</a:t>
            </a:r>
            <a:endParaRPr lang="en-US" sz="3600" b="1" dirty="0" smtClean="0">
              <a:solidFill>
                <a:srgbClr val="7030A0"/>
              </a:solidFill>
              <a:latin typeface="Calibri"/>
              <a:ea typeface="Calibri"/>
              <a:cs typeface="B Tit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525"/>
            <a:ext cx="9144000" cy="684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762000" y="304800"/>
            <a:ext cx="8077200" cy="1771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4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- گزاره‌هايي از اسناد تحولي (زير نظام برنامه درسي و سند برنامه درسي ملي) كه رويكرد فوق را تأييد مي‌كند عبارتند از:</a:t>
            </a:r>
            <a:endParaRPr lang="en-US" sz="3400" b="1" dirty="0" smtClean="0">
              <a:solidFill>
                <a:srgbClr val="7030A0"/>
              </a:solidFill>
              <a:latin typeface="Calibri"/>
              <a:ea typeface="Calibri"/>
              <a:cs typeface="B Titr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57600" y="2210476"/>
            <a:ext cx="5181600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2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- تأكيد بر عامليت متربي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B Titr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90600" y="2819400"/>
            <a:ext cx="7848600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2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- تأكيد بر پرسشگري در كسب شايستگي (كاوشگري)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B Titr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38400" y="3505200"/>
            <a:ext cx="6400800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2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- تأكيد بر پيوند نظر و عمل 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B Titr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4191000"/>
            <a:ext cx="8382000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2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- تأكيد بر تلفيق دانش و تجربه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B Titr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33600" y="4800600"/>
            <a:ext cx="6781800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2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- تأكيد بر ارزشيابي گروهي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B Titr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33600" y="5410200"/>
            <a:ext cx="6781800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2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- تأكيد بر خود ارزشيابي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B Titr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33600" y="6010128"/>
            <a:ext cx="6781800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2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- تأكيد بر تكاليف عملكردي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B Tit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63"/>
            <a:ext cx="9144000" cy="684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762000" y="304800"/>
            <a:ext cx="8077200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3- تكاليف درسي يكي از حلقه‌هاي مهم يادگيري مي‌باشد.</a:t>
            </a:r>
            <a:endParaRPr lang="en-US" sz="3600" b="1" dirty="0" smtClean="0">
              <a:solidFill>
                <a:srgbClr val="7030A0"/>
              </a:solidFill>
              <a:latin typeface="Calibri"/>
              <a:ea typeface="Calibri"/>
              <a:cs typeface="B Titr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2133600"/>
            <a:ext cx="8763000" cy="685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   </a:t>
            </a:r>
            <a:r>
              <a:rPr lang="fa-IR" sz="2800" b="1" dirty="0" smtClean="0">
                <a:solidFill>
                  <a:srgbClr val="7030A0"/>
                </a:solidFill>
                <a:latin typeface="Calibri"/>
                <a:ea typeface="Calibri"/>
                <a:cs typeface="B Titr"/>
              </a:rPr>
              <a:t>تثبيت يادگيري       فهم و ...        پردازش اطلاعات       كسب اطلاعات</a:t>
            </a:r>
            <a:endParaRPr lang="en-US" sz="3600" b="1" dirty="0" smtClean="0">
              <a:solidFill>
                <a:srgbClr val="7030A0"/>
              </a:solidFill>
              <a:latin typeface="Calibri"/>
              <a:ea typeface="Calibri"/>
              <a:cs typeface="B Titr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438400" y="25146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029200" y="25146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705600" y="25908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63"/>
            <a:ext cx="9144000" cy="684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762000" y="304800"/>
            <a:ext cx="8077200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4- لذا تكاليف درسي </a:t>
            </a:r>
            <a:r>
              <a:rPr lang="fa-IR" sz="36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فعاليتي است </a:t>
            </a:r>
            <a:r>
              <a:rPr lang="fa-IR" sz="36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جهت تثبيت و توسعه يادگيري (نه خود يادگيري)</a:t>
            </a:r>
            <a:endParaRPr lang="en-US" sz="3600" b="1" dirty="0" smtClean="0">
              <a:solidFill>
                <a:schemeClr val="bg1"/>
              </a:solidFill>
              <a:latin typeface="Calibri"/>
              <a:ea typeface="Calibri"/>
              <a:cs typeface="B Titr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1881220"/>
            <a:ext cx="8763000" cy="10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]</a:t>
            </a:r>
            <a:r>
              <a:rPr lang="fa-IR" sz="28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اگر بچه‌ها در كلاس مطالب فهم نكرده باشند تكاليف هم بي‌فايده است.</a:t>
            </a:r>
            <a:r>
              <a:rPr lang="en-US" sz="28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[</a:t>
            </a:r>
            <a:endParaRPr lang="en-US" sz="3600" b="1" dirty="0" smtClean="0">
              <a:solidFill>
                <a:schemeClr val="bg1"/>
              </a:solidFill>
              <a:latin typeface="Calibri"/>
              <a:ea typeface="Calibri"/>
              <a:cs typeface="B Titr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66800" y="2971800"/>
            <a:ext cx="7848600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20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- تثبيت از طريق </a:t>
            </a:r>
            <a:r>
              <a:rPr lang="fa-IR" sz="20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تكرار </a:t>
            </a:r>
            <a:r>
              <a:rPr lang="fa-IR" sz="20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و تمرين براي همه (نوشتاري </a:t>
            </a:r>
            <a:r>
              <a:rPr lang="fa-IR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(خلاصه نوشتي)</a:t>
            </a:r>
            <a:r>
              <a:rPr lang="fa-IR" sz="20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، خواندن، حفظ كردن، طراحي كردن، حل كردن و ...)                                    </a:t>
            </a:r>
            <a:endParaRPr lang="en-US" sz="3600" b="1" dirty="0" smtClean="0">
              <a:solidFill>
                <a:schemeClr val="bg1"/>
              </a:solidFill>
              <a:latin typeface="Calibri"/>
              <a:ea typeface="Calibri"/>
              <a:cs typeface="B Titr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66800" y="4125825"/>
            <a:ext cx="7848600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20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- توسعه از طريق پژوهش و پروژه (حداكثر يك مورد در </a:t>
            </a:r>
            <a:r>
              <a:rPr lang="fa-IR" sz="20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هردرسي </a:t>
            </a:r>
            <a:r>
              <a:rPr lang="fa-IR" sz="20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براي هر دانش‌آموز براساس علاقه و ...)</a:t>
            </a:r>
            <a:endParaRPr lang="en-US" sz="3600" b="1" dirty="0" smtClean="0">
              <a:solidFill>
                <a:schemeClr val="bg1"/>
              </a:solidFill>
              <a:latin typeface="Calibri"/>
              <a:ea typeface="Calibri"/>
              <a:cs typeface="B Titr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90600" y="5192625"/>
            <a:ext cx="7924800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20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- توسعه از طريق عملكرد (تكاليف عملكردي) (تكاليفي كه به درك و اصلاح موقعيت دانش‌آموزان كمك مي‌كند (مرتبط با محيط زندگي)</a:t>
            </a:r>
            <a:endParaRPr lang="en-US" sz="3600" b="1" dirty="0" smtClean="0">
              <a:solidFill>
                <a:schemeClr val="bg1"/>
              </a:solidFill>
              <a:latin typeface="Calibri"/>
              <a:ea typeface="Calibri"/>
              <a:cs typeface="B Tit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6" grpId="0"/>
      <p:bldP spid="9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63"/>
            <a:ext cx="9144000" cy="684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762000" y="152400"/>
            <a:ext cx="8077200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latin typeface="Calibri"/>
                <a:ea typeface="Calibri"/>
                <a:cs typeface="B Titr"/>
                <a:sym typeface="Wingdings"/>
              </a:rPr>
              <a:t>5-</a:t>
            </a:r>
            <a:r>
              <a:rPr lang="fa-IR" sz="3600" b="1" dirty="0" smtClean="0">
                <a:latin typeface="Calibri"/>
                <a:ea typeface="Calibri"/>
                <a:cs typeface="B Titr"/>
              </a:rPr>
              <a:t> </a:t>
            </a:r>
            <a:r>
              <a:rPr lang="fa-IR" sz="3600" b="1" dirty="0" smtClean="0">
                <a:latin typeface="Calibri"/>
                <a:ea typeface="Calibri"/>
                <a:cs typeface="B Titr"/>
              </a:rPr>
              <a:t>تكاليف درسي به عنوان يكي از روش‌هاي ارزشيابي </a:t>
            </a:r>
            <a:r>
              <a:rPr lang="fa-IR" sz="3200" b="1" dirty="0" smtClean="0">
                <a:latin typeface="Calibri"/>
                <a:ea typeface="Calibri"/>
                <a:cs typeface="B Titr"/>
              </a:rPr>
              <a:t>(ارزشيابي در خدمت يادگيري)</a:t>
            </a:r>
            <a:endParaRPr lang="en-US" sz="3600" b="1" dirty="0" smtClean="0">
              <a:latin typeface="Calibri"/>
              <a:ea typeface="Calibri"/>
              <a:cs typeface="B Titr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1600200"/>
            <a:ext cx="8077200" cy="1973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latin typeface="Calibri"/>
                <a:ea typeface="Calibri"/>
                <a:cs typeface="B Titr"/>
                <a:sym typeface="Wingdings"/>
              </a:rPr>
              <a:t>6-</a:t>
            </a:r>
            <a:r>
              <a:rPr lang="fa-IR" sz="3600" b="1" dirty="0" smtClean="0">
                <a:latin typeface="Calibri"/>
                <a:ea typeface="Calibri"/>
                <a:cs typeface="B Titr"/>
              </a:rPr>
              <a:t> </a:t>
            </a:r>
            <a:r>
              <a:rPr lang="fa-IR" sz="3600" b="1" dirty="0" smtClean="0">
                <a:latin typeface="Calibri"/>
                <a:ea typeface="Calibri"/>
                <a:cs typeface="B Titr"/>
              </a:rPr>
              <a:t>بهره‌گيري از روش يادگيري معكوس به عنوان تكاليف يادگيري قبل از </a:t>
            </a:r>
            <a:r>
              <a:rPr lang="fa-IR" sz="3600" b="1" dirty="0" smtClean="0">
                <a:latin typeface="Calibri"/>
                <a:ea typeface="Calibri"/>
                <a:cs typeface="B Titr"/>
              </a:rPr>
              <a:t>تدريس</a:t>
            </a: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en-US" sz="3600" b="1" dirty="0" smtClean="0">
                <a:sym typeface="Wingdings"/>
              </a:rPr>
              <a:t></a:t>
            </a:r>
            <a:r>
              <a:rPr lang="fa-IR" sz="3600" b="1" dirty="0" smtClean="0">
                <a:latin typeface="Calibri"/>
                <a:ea typeface="Calibri"/>
                <a:cs typeface="B Titr"/>
              </a:rPr>
              <a:t>  ملاحظات كليدي:</a:t>
            </a:r>
            <a:endParaRPr lang="en-US" sz="3600" b="1" dirty="0" smtClean="0">
              <a:latin typeface="Calibri"/>
              <a:ea typeface="Calibri"/>
              <a:cs typeface="B Titr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3654389"/>
            <a:ext cx="8077200" cy="1146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200" b="1" dirty="0" smtClean="0">
                <a:latin typeface="Calibri"/>
                <a:ea typeface="Calibri"/>
                <a:cs typeface="B Titr"/>
                <a:sym typeface="Wingdings"/>
              </a:rPr>
              <a:t>1- </a:t>
            </a:r>
            <a:r>
              <a:rPr lang="fa-IR" sz="3200" b="1" dirty="0" smtClean="0">
                <a:latin typeface="Calibri"/>
                <a:ea typeface="Calibri"/>
                <a:cs typeface="B Titr"/>
                <a:sym typeface="Wingdings"/>
              </a:rPr>
              <a:t>تكاليف درسي بايد با سبك‌هاي يادگيري هماهنگ باشد.</a:t>
            </a:r>
            <a:endParaRPr lang="en-US" sz="3200" b="1" dirty="0" smtClean="0">
              <a:latin typeface="Calibri"/>
              <a:ea typeface="Calibri"/>
              <a:cs typeface="B Titr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2000" y="4800600"/>
            <a:ext cx="8077200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200" b="1" dirty="0" smtClean="0">
                <a:latin typeface="Calibri"/>
                <a:ea typeface="Calibri"/>
                <a:cs typeface="B Titr"/>
                <a:sym typeface="Wingdings"/>
              </a:rPr>
              <a:t>2- </a:t>
            </a:r>
            <a:r>
              <a:rPr lang="fa-IR" sz="3200" b="1" dirty="0" smtClean="0">
                <a:latin typeface="Calibri"/>
                <a:ea typeface="Calibri"/>
                <a:cs typeface="B Titr"/>
                <a:sym typeface="Wingdings"/>
              </a:rPr>
              <a:t>تكاليف درسي بايد با سطح يادگيري هماهنگ باشد.</a:t>
            </a:r>
            <a:endParaRPr lang="en-US" sz="3200" b="1" dirty="0" smtClean="0">
              <a:latin typeface="Calibri"/>
              <a:ea typeface="Calibri"/>
              <a:cs typeface="B Titr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2000" y="5635589"/>
            <a:ext cx="8077200" cy="1146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200" b="1" dirty="0" smtClean="0">
                <a:latin typeface="Calibri"/>
                <a:ea typeface="Calibri"/>
                <a:cs typeface="B Titr"/>
                <a:sym typeface="Wingdings"/>
              </a:rPr>
              <a:t>3- </a:t>
            </a:r>
            <a:r>
              <a:rPr lang="fa-IR" sz="3200" b="1" dirty="0" smtClean="0">
                <a:latin typeface="Calibri"/>
                <a:ea typeface="Calibri"/>
                <a:cs typeface="B Titr"/>
                <a:sym typeface="Wingdings"/>
              </a:rPr>
              <a:t>تكاليف درسي بايد با استعداد و علايق دانش‌آموزان هماهنگ باشد.</a:t>
            </a:r>
            <a:endParaRPr lang="en-US" sz="3200" b="1" dirty="0" smtClean="0">
              <a:latin typeface="Calibri"/>
              <a:ea typeface="Calibri"/>
              <a:cs typeface="B Tit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63"/>
            <a:ext cx="9144000" cy="684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762000" y="228600"/>
            <a:ext cx="8077200" cy="1870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5- </a:t>
            </a:r>
            <a:r>
              <a:rPr lang="fa-IR" sz="36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تكاليف درسي با نوع ارزش‌گذاري معلمان رابطه دارد (براي كسب نمره </a:t>
            </a:r>
            <a:r>
              <a:rPr lang="fa-IR" sz="36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يادگيري يا عمق بخشي به يادگيري)</a:t>
            </a:r>
            <a:endParaRPr lang="en-US" sz="3600" b="1" dirty="0" smtClean="0">
              <a:solidFill>
                <a:schemeClr val="bg1"/>
              </a:solidFill>
              <a:latin typeface="Calibri"/>
              <a:ea typeface="Calibri"/>
              <a:cs typeface="B Titr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2000" y="2438400"/>
            <a:ext cx="8077200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6- </a:t>
            </a:r>
            <a:r>
              <a:rPr lang="fa-IR" sz="36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تكاليف درسي با نوع بازخورد معلمان رابطه دارد(گفتگو، بي توجهي، توصيه‌اي و ...)</a:t>
            </a:r>
            <a:endParaRPr lang="en-US" sz="3600" b="1" dirty="0" smtClean="0">
              <a:solidFill>
                <a:schemeClr val="bg1"/>
              </a:solidFill>
              <a:latin typeface="Calibri"/>
              <a:ea typeface="Calibri"/>
              <a:cs typeface="B Titr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62000" y="4114800"/>
            <a:ext cx="8077200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7- </a:t>
            </a:r>
            <a:r>
              <a:rPr lang="fa-IR" sz="36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تكاليف درسي با نوع قضاوت معلمان رابطه دارد (مقايسه تكاليف دانش‌آموزان با هم)</a:t>
            </a:r>
            <a:endParaRPr lang="en-US" sz="3600" b="1" dirty="0" smtClean="0">
              <a:solidFill>
                <a:schemeClr val="bg1"/>
              </a:solidFill>
              <a:latin typeface="Calibri"/>
              <a:ea typeface="Calibri"/>
              <a:cs typeface="B Titr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5715000"/>
            <a:ext cx="8077200" cy="685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8- </a:t>
            </a:r>
            <a:r>
              <a:rPr lang="fa-IR" sz="3600" b="1" dirty="0" smtClean="0">
                <a:solidFill>
                  <a:schemeClr val="bg1"/>
                </a:solidFill>
                <a:latin typeface="Calibri"/>
                <a:ea typeface="Calibri"/>
                <a:cs typeface="B Titr"/>
              </a:rPr>
              <a:t>حجم تكاليف با مفيد بودن آن رابطه دارد.</a:t>
            </a:r>
            <a:endParaRPr lang="en-US" sz="3600" b="1" dirty="0" smtClean="0">
              <a:solidFill>
                <a:schemeClr val="bg1"/>
              </a:solidFill>
              <a:latin typeface="Calibri"/>
              <a:ea typeface="Calibri"/>
              <a:cs typeface="B Tit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1868</TotalTime>
  <Words>600</Words>
  <Application>Microsoft Office PowerPoint</Application>
  <PresentationFormat>On-screen Show (4:3)</PresentationFormat>
  <Paragraphs>49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Parallax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1286446295</cp:lastModifiedBy>
  <cp:revision>255</cp:revision>
  <cp:lastPrinted>2018-09-25T11:06:38Z</cp:lastPrinted>
  <dcterms:created xsi:type="dcterms:W3CDTF">2015-08-07T02:10:11Z</dcterms:created>
  <dcterms:modified xsi:type="dcterms:W3CDTF">2018-10-17T07:19:09Z</dcterms:modified>
</cp:coreProperties>
</file>