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4" r:id="rId2"/>
    <p:sldId id="272" r:id="rId3"/>
    <p:sldId id="275" r:id="rId4"/>
    <p:sldId id="276" r:id="rId5"/>
    <p:sldId id="277" r:id="rId6"/>
    <p:sldId id="278" r:id="rId7"/>
    <p:sldId id="285" r:id="rId8"/>
    <p:sldId id="286"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287" r:id="rId23"/>
    <p:sldId id="302" r:id="rId24"/>
    <p:sldId id="288" r:id="rId25"/>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73" r:id="rId39"/>
    <p:sldId id="269" r:id="rId40"/>
    <p:sldId id="270" r:id="rId41"/>
    <p:sldId id="271"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4" d="100"/>
          <a:sy n="84" d="100"/>
        </p:scale>
        <p:origin x="-15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BC567-7272-49D3-B4E0-54C71063F067}" type="datetimeFigureOut">
              <a:rPr lang="fa-IR" smtClean="0"/>
              <a:pPr/>
              <a:t>04/07/1441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15745F-1ECD-4C88-B498-35E6F873DFE6}" type="slidenum">
              <a:rPr lang="fa-IR" smtClean="0"/>
              <a:pPr/>
              <a:t>‹#›</a:t>
            </a:fld>
            <a:endParaRPr lang="fa-IR"/>
          </a:p>
        </p:txBody>
      </p:sp>
    </p:spTree>
  </p:cSld>
  <p:clrMapOvr>
    <a:masterClrMapping/>
  </p:clrMapOvr>
  <p:transition spd="slow">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BBC567-7272-49D3-B4E0-54C71063F067}" type="datetimeFigureOut">
              <a:rPr lang="fa-IR" smtClean="0"/>
              <a:pPr/>
              <a:t>04/07/1441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015745F-1ECD-4C88-B498-35E6F873DFE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2"/>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142852"/>
            <a:ext cx="4500594" cy="1000131"/>
          </a:xfrm>
          <a:solidFill>
            <a:srgbClr val="FF572F"/>
          </a:solidFill>
          <a:ln>
            <a:solidFill>
              <a:schemeClr val="tx1"/>
            </a:solidFill>
          </a:ln>
          <a:effectLst>
            <a:glow rad="228600">
              <a:schemeClr val="accent3">
                <a:satMod val="175000"/>
                <a:alpha val="40000"/>
              </a:schemeClr>
            </a:glow>
          </a:effectLst>
        </p:spPr>
        <p:txBody>
          <a:bodyPr>
            <a:noAutofit/>
          </a:bodyPr>
          <a:lstStyle/>
          <a:p>
            <a:r>
              <a:rPr lang="fa-IR" sz="5400" dirty="0" smtClean="0">
                <a:latin typeface="IranNastaliq" pitchFamily="18" charset="0"/>
                <a:cs typeface="IranNastaliq" pitchFamily="18" charset="0"/>
              </a:rPr>
              <a:t>بسم الله الرحمن الرحيم</a:t>
            </a:r>
            <a:endParaRPr lang="fa-IR" sz="5400" dirty="0">
              <a:latin typeface="IranNastaliq" pitchFamily="18" charset="0"/>
              <a:cs typeface="IranNastaliq" pitchFamily="18" charset="0"/>
            </a:endParaRPr>
          </a:p>
        </p:txBody>
      </p:sp>
      <p:sp>
        <p:nvSpPr>
          <p:cNvPr id="3" name="Subtitle 2"/>
          <p:cNvSpPr>
            <a:spLocks noGrp="1"/>
          </p:cNvSpPr>
          <p:nvPr>
            <p:ph type="subTitle" idx="1"/>
          </p:nvPr>
        </p:nvSpPr>
        <p:spPr>
          <a:xfrm>
            <a:off x="428596" y="2357430"/>
            <a:ext cx="8286808" cy="4214842"/>
          </a:xfrm>
        </p:spPr>
        <p:txBody>
          <a:bodyPr/>
          <a:lstStyle/>
          <a:p>
            <a:endParaRPr lang="fa-IR" dirty="0"/>
          </a:p>
        </p:txBody>
      </p:sp>
      <p:pic>
        <p:nvPicPr>
          <p:cNvPr id="4" name="Picture 3" descr="wallpaperjam.com-69638.jpg"/>
          <p:cNvPicPr>
            <a:picLocks noChangeAspect="1"/>
          </p:cNvPicPr>
          <p:nvPr/>
        </p:nvPicPr>
        <p:blipFill>
          <a:blip r:embed="rId2"/>
          <a:stretch>
            <a:fillRect/>
          </a:stretch>
        </p:blipFill>
        <p:spPr>
          <a:xfrm>
            <a:off x="428596" y="1428736"/>
            <a:ext cx="8286808"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heel spokes="2"/>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00200"/>
            <a:ext cx="8229600" cy="4686319"/>
          </a:xfrm>
        </p:spPr>
        <p:style>
          <a:lnRef idx="1">
            <a:schemeClr val="accent1"/>
          </a:lnRef>
          <a:fillRef idx="2">
            <a:schemeClr val="accent1"/>
          </a:fillRef>
          <a:effectRef idx="1">
            <a:schemeClr val="accent1"/>
          </a:effectRef>
          <a:fontRef idx="minor">
            <a:schemeClr val="dk1"/>
          </a:fontRef>
        </p:style>
        <p:txBody>
          <a:bodyPr anchor="ctr">
            <a:normAutofit/>
          </a:bodyPr>
          <a:lstStyle/>
          <a:p>
            <a:r>
              <a:rPr lang="fa-IR" dirty="0">
                <a:cs typeface="B Nazanin" pitchFamily="2" charset="-78"/>
              </a:rPr>
              <a:t>ادعای هوارد گاردنر ؟</a:t>
            </a:r>
            <a:endParaRPr lang="en-US" dirty="0">
              <a:cs typeface="B Nazanin" pitchFamily="2" charset="-78"/>
            </a:endParaRPr>
          </a:p>
          <a:p>
            <a:r>
              <a:rPr lang="fa-IR" dirty="0">
                <a:cs typeface="B Nazanin" pitchFamily="2" charset="-78"/>
              </a:rPr>
              <a:t>– همه ی ابنای بشر هوش چندگانه دارند.</a:t>
            </a:r>
            <a:endParaRPr lang="en-US" dirty="0">
              <a:cs typeface="B Nazanin" pitchFamily="2" charset="-78"/>
            </a:endParaRPr>
          </a:p>
          <a:p>
            <a:r>
              <a:rPr lang="fa-IR" dirty="0">
                <a:cs typeface="B Nazanin" pitchFamily="2" charset="-78"/>
              </a:rPr>
              <a:t>– این هوش ها می توانند پرورش یافته و تقویت شوند.</a:t>
            </a:r>
            <a:endParaRPr lang="en-US" dirty="0">
              <a:cs typeface="B Nazanin" pitchFamily="2" charset="-78"/>
            </a:endParaRPr>
          </a:p>
          <a:p>
            <a:r>
              <a:rPr lang="fa-IR" dirty="0">
                <a:cs typeface="B Nazanin" pitchFamily="2" charset="-78"/>
              </a:rPr>
              <a:t>– این هوش ها می توانند نادیده گرفته شده و ضعیف شوند</a:t>
            </a:r>
            <a:r>
              <a:rPr lang="fa-IR" dirty="0"/>
              <a:t>.</a:t>
            </a:r>
            <a:endParaRPr lang="en-US" dirty="0"/>
          </a:p>
          <a:p>
            <a:endParaRPr lang="fa-IR" dirty="0"/>
          </a:p>
        </p:txBody>
      </p:sp>
    </p:spTree>
  </p:cSld>
  <p:clrMapOvr>
    <a:masterClrMapping/>
  </p:clrMapOvr>
  <p:transition spd="slow">
    <p:wheel spokes="2"/>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dirty="0" smtClean="0"/>
              <a:t>هوش هاي چندگانه</a:t>
            </a:r>
            <a:endParaRPr lang="fa-IR"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r>
              <a:rPr lang="fa-IR" dirty="0" smtClean="0">
                <a:cs typeface="B Nazanin" pitchFamily="2" charset="-78"/>
              </a:rPr>
              <a:t>دلايل استفاده از هوش هاي چندگانه  :</a:t>
            </a:r>
          </a:p>
          <a:p>
            <a:r>
              <a:rPr lang="fa-IR" dirty="0" smtClean="0">
                <a:cs typeface="B Nazanin" pitchFamily="2" charset="-78"/>
              </a:rPr>
              <a:t>توجه به تفاوت هاي فردي</a:t>
            </a:r>
          </a:p>
          <a:p>
            <a:r>
              <a:rPr lang="fa-IR" dirty="0" smtClean="0">
                <a:cs typeface="B Nazanin" pitchFamily="2" charset="-78"/>
              </a:rPr>
              <a:t>با نشاط سازي كلاس درس</a:t>
            </a:r>
          </a:p>
          <a:p>
            <a:r>
              <a:rPr lang="fa-IR" dirty="0" smtClean="0">
                <a:cs typeface="B Nazanin" pitchFamily="2" charset="-78"/>
              </a:rPr>
              <a:t>تعميق يادگيري</a:t>
            </a:r>
          </a:p>
          <a:p>
            <a:r>
              <a:rPr lang="fa-IR" dirty="0" smtClean="0">
                <a:cs typeface="B Nazanin" pitchFamily="2" charset="-78"/>
              </a:rPr>
              <a:t>ايجاد فرصت هاي يادگيري</a:t>
            </a:r>
          </a:p>
          <a:p>
            <a:r>
              <a:rPr lang="fa-IR" dirty="0" smtClean="0">
                <a:cs typeface="B Nazanin" pitchFamily="2" charset="-78"/>
              </a:rPr>
              <a:t>آموزش تعاملي</a:t>
            </a:r>
          </a:p>
          <a:p>
            <a:r>
              <a:rPr lang="fa-IR" dirty="0" smtClean="0">
                <a:cs typeface="B Nazanin" pitchFamily="2" charset="-78"/>
              </a:rPr>
              <a:t>.......</a:t>
            </a:r>
            <a:endParaRPr lang="fa-IR" dirty="0">
              <a:cs typeface="B Nazanin" pitchFamily="2" charset="-78"/>
            </a:endParaRPr>
          </a:p>
        </p:txBody>
      </p:sp>
    </p:spTree>
  </p:cSld>
  <p:clrMapOvr>
    <a:masterClrMapping/>
  </p:clrMapOvr>
  <p:transition spd="slow">
    <p:wheel spokes="2"/>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fa-IR" sz="3600" dirty="0" smtClean="0">
                <a:cs typeface="B Nazanin" pitchFamily="2" charset="-78"/>
              </a:rPr>
              <a:t>آيا اگر دانش آموزي سوالي را جواب ندهد به آن توانايي دست نيافته است؟</a:t>
            </a:r>
            <a:endParaRPr lang="fa-IR" sz="3600" dirty="0">
              <a:cs typeface="B Nazanin" pitchFamily="2" charset="-78"/>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chor="ctr"/>
          <a:lstStyle/>
          <a:p>
            <a:r>
              <a:rPr lang="fa-IR" dirty="0" smtClean="0">
                <a:cs typeface="B Nazanin" pitchFamily="2" charset="-78"/>
              </a:rPr>
              <a:t>دانش آموز نتوانسته است ان تواناييها و مهارت ها را نشان دهد</a:t>
            </a:r>
          </a:p>
          <a:p>
            <a:r>
              <a:rPr lang="fa-IR" dirty="0" smtClean="0">
                <a:cs typeface="B Nazanin" pitchFamily="2" charset="-78"/>
              </a:rPr>
              <a:t>آنان ممكن است چيزي را بدانند ولي از آن استفاده نكنند</a:t>
            </a:r>
          </a:p>
          <a:p>
            <a:r>
              <a:rPr lang="fa-IR" dirty="0" smtClean="0">
                <a:cs typeface="B Nazanin" pitchFamily="2" charset="-78"/>
              </a:rPr>
              <a:t>گاهي عملكرد كودكان دانسته ها و مهارت هاي واقعي آنان را آشكار نمي كند زيرا .....</a:t>
            </a:r>
          </a:p>
          <a:p>
            <a:endParaRPr lang="fa-IR" dirty="0" smtClean="0">
              <a:cs typeface="B Nazanin" pitchFamily="2" charset="-78"/>
            </a:endParaRPr>
          </a:p>
          <a:p>
            <a:pPr algn="ctr">
              <a:buNone/>
            </a:pPr>
            <a:r>
              <a:rPr lang="fa-IR" dirty="0" smtClean="0">
                <a:cs typeface="B Nazanin" pitchFamily="2" charset="-78"/>
              </a:rPr>
              <a:t>مسايل را نمي فهمند</a:t>
            </a:r>
            <a:endParaRPr lang="fa-IR" dirty="0">
              <a:cs typeface="B Nazanin" pitchFamily="2" charset="-78"/>
            </a:endParaRPr>
          </a:p>
        </p:txBody>
      </p:sp>
    </p:spTree>
  </p:cSld>
  <p:clrMapOvr>
    <a:masterClrMapping/>
  </p:clrMapOvr>
  <p:transition spd="slow">
    <p:wheel spokes="2"/>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1934" y="285728"/>
            <a:ext cx="4614866" cy="71438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fa-IR" b="1" dirty="0" smtClean="0"/>
              <a:t/>
            </a:r>
            <a:br>
              <a:rPr lang="fa-IR" b="1" dirty="0" smtClean="0"/>
            </a:br>
            <a:r>
              <a:rPr lang="fa-IR" b="1" dirty="0" smtClean="0">
                <a:cs typeface="B Nazanin" pitchFamily="2" charset="-78"/>
              </a:rPr>
              <a:t>هوش دیداری / فضایی</a:t>
            </a:r>
            <a:r>
              <a:rPr lang="en-US" dirty="0" smtClean="0">
                <a:cs typeface="B Nazanin" pitchFamily="2" charset="-78"/>
              </a:rPr>
              <a:t/>
            </a:r>
            <a:br>
              <a:rPr lang="en-US" dirty="0" smtClean="0">
                <a:cs typeface="B Nazanin" pitchFamily="2" charset="-78"/>
              </a:rPr>
            </a:br>
            <a:endParaRPr lang="fa-IR" dirty="0">
              <a:cs typeface="B Nazanin" pitchFamily="2" charset="-78"/>
            </a:endParaRPr>
          </a:p>
        </p:txBody>
      </p:sp>
      <p:sp>
        <p:nvSpPr>
          <p:cNvPr id="3" name="Content Placeholder 2"/>
          <p:cNvSpPr>
            <a:spLocks noGrp="1"/>
          </p:cNvSpPr>
          <p:nvPr>
            <p:ph idx="1"/>
          </p:nvPr>
        </p:nvSpPr>
        <p:spPr>
          <a:xfrm>
            <a:off x="285720" y="1071546"/>
            <a:ext cx="8643998" cy="5429288"/>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lnSpc>
                <a:spcPct val="170000"/>
              </a:lnSpc>
            </a:pPr>
            <a:r>
              <a:rPr lang="fa-IR" dirty="0" smtClean="0">
                <a:cs typeface="B Nazanin" pitchFamily="2" charset="-78"/>
              </a:rPr>
              <a:t>این </a:t>
            </a:r>
            <a:r>
              <a:rPr lang="fa-IR" dirty="0">
                <a:cs typeface="B Nazanin" pitchFamily="2" charset="-78"/>
              </a:rPr>
              <a:t>نوع هوش توانایی درک پدیده های بصری است. یادگیرنده های دارای این نوع هوش ، گرایش دارند که با تصاویر فکر کنند و برای به دست آوردن اطلاعات ،نیاز دارند یک تصویر ذهنی واضح ایجاد کنند. آنها از نگاه کردن به نقشه ها، نمودارها، تصاویر، ویدیو و فیلم خوششان می‌آید</a:t>
            </a:r>
            <a:r>
              <a:rPr lang="en-US" dirty="0">
                <a:cs typeface="B Nazanin" pitchFamily="2" charset="-78"/>
              </a:rPr>
              <a:t>.</a:t>
            </a:r>
          </a:p>
          <a:p>
            <a:pPr>
              <a:lnSpc>
                <a:spcPct val="170000"/>
              </a:lnSpc>
            </a:pPr>
            <a:r>
              <a:rPr lang="en-US" dirty="0">
                <a:cs typeface="B Nazanin" pitchFamily="2" charset="-78"/>
              </a:rPr>
              <a:t> </a:t>
            </a:r>
            <a:r>
              <a:rPr lang="fa-IR" dirty="0">
                <a:cs typeface="B Nazanin" pitchFamily="2" charset="-78"/>
              </a:rPr>
              <a:t> توانایی درک بصری فضایی ،تجسم فضایی ،رسم نقشه ونمودار ،کارتصویری گرافیک وطراحی ،خیال پردازی ،علاقه به دیدن فیلم، بازی شطرنج </a:t>
            </a:r>
            <a:endParaRPr lang="en-US" dirty="0">
              <a:cs typeface="B Nazanin" pitchFamily="2" charset="-78"/>
            </a:endParaRPr>
          </a:p>
          <a:p>
            <a:pPr>
              <a:lnSpc>
                <a:spcPct val="170000"/>
              </a:lnSpc>
            </a:pPr>
            <a:r>
              <a:rPr lang="fa-IR" dirty="0">
                <a:cs typeface="B Nazanin" pitchFamily="2" charset="-78"/>
              </a:rPr>
              <a:t>مهارت های آنها شامل موارد زیر است</a:t>
            </a:r>
            <a:r>
              <a:rPr lang="en-US" dirty="0">
                <a:cs typeface="B Nazanin" pitchFamily="2" charset="-78"/>
              </a:rPr>
              <a:t>:</a:t>
            </a:r>
          </a:p>
          <a:p>
            <a:pPr>
              <a:lnSpc>
                <a:spcPct val="170000"/>
              </a:lnSpc>
            </a:pPr>
            <a:r>
              <a:rPr lang="fa-IR" dirty="0">
                <a:cs typeface="B Nazanin" pitchFamily="2" charset="-78"/>
              </a:rPr>
              <a:t>ساختن پازل، خواندن، نوشتن، درک نمودارها و شکل ها، حس جهت شناسی خوب، طراحی، نقاشی، ساختن استعاره‌ها و تمثیل های تصویری (احتمالا از طریق هنرهای تجسمی)،دستکاری کردن تصاویر، ساختن، تعمیر کردن و طراحی وسایل عملی، تفسیر تصاویر دیداری</a:t>
            </a:r>
            <a:r>
              <a:rPr lang="en-US" dirty="0"/>
              <a:t>.</a:t>
            </a:r>
          </a:p>
          <a:p>
            <a:r>
              <a:rPr lang="en-US" dirty="0"/>
              <a:t> </a:t>
            </a:r>
          </a:p>
          <a:p>
            <a:endParaRPr lang="fa-IR" dirty="0"/>
          </a:p>
        </p:txBody>
      </p:sp>
    </p:spTree>
  </p:cSld>
  <p:clrMapOvr>
    <a:masterClrMapping/>
  </p:clrMapOvr>
  <p:transition spd="slow">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58" y="274638"/>
            <a:ext cx="4757742" cy="582594"/>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fa-IR" dirty="0" smtClean="0">
                <a:cs typeface="B Nazanin" pitchFamily="2" charset="-78"/>
              </a:rPr>
              <a:t/>
            </a:r>
            <a:br>
              <a:rPr lang="fa-IR" dirty="0" smtClean="0">
                <a:cs typeface="B Nazanin" pitchFamily="2" charset="-78"/>
              </a:rPr>
            </a:br>
            <a:r>
              <a:rPr lang="fa-IR" dirty="0" smtClean="0">
                <a:cs typeface="B Nazanin" pitchFamily="2" charset="-78"/>
              </a:rPr>
              <a:t>هوش کلامی/ زبانی</a:t>
            </a:r>
            <a:r>
              <a:rPr lang="en-US" dirty="0" smtClean="0"/>
              <a:t/>
            </a:r>
            <a:br>
              <a:rPr lang="en-US" dirty="0" smtClean="0"/>
            </a:br>
            <a:endParaRPr lang="fa-IR" dirty="0"/>
          </a:p>
        </p:txBody>
      </p:sp>
      <p:sp>
        <p:nvSpPr>
          <p:cNvPr id="3" name="Content Placeholder 2"/>
          <p:cNvSpPr>
            <a:spLocks noGrp="1"/>
          </p:cNvSpPr>
          <p:nvPr>
            <p:ph idx="1"/>
          </p:nvPr>
        </p:nvSpPr>
        <p:spPr>
          <a:xfrm>
            <a:off x="285720" y="1600200"/>
            <a:ext cx="8643998" cy="4900634"/>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nSpc>
                <a:spcPct val="160000"/>
              </a:lnSpc>
            </a:pPr>
            <a:r>
              <a:rPr lang="fa-IR" dirty="0" smtClean="0">
                <a:cs typeface="B Nazanin" pitchFamily="2" charset="-78"/>
              </a:rPr>
              <a:t>این </a:t>
            </a:r>
            <a:r>
              <a:rPr lang="fa-IR" dirty="0">
                <a:cs typeface="B Nazanin" pitchFamily="2" charset="-78"/>
              </a:rPr>
              <a:t>نوع هوش یعنی توانایی استفاده از کلمات و زبان. این یادگیرنده‌ها مهارت های شنیداری تکامل یافته ای دارند و معمولا سخنوران برجسته ای هستند. آنها به جای تصاویر، با کلمات فکر می‌کنند</a:t>
            </a:r>
            <a:r>
              <a:rPr lang="en-US" dirty="0" smtClean="0">
                <a:cs typeface="B Nazanin" pitchFamily="2" charset="-78"/>
              </a:rPr>
              <a:t>.</a:t>
            </a:r>
          </a:p>
          <a:p>
            <a:pPr>
              <a:lnSpc>
                <a:spcPct val="160000"/>
              </a:lnSpc>
            </a:pPr>
            <a:r>
              <a:rPr lang="fa-IR" dirty="0">
                <a:cs typeface="B Nazanin" pitchFamily="2" charset="-78"/>
              </a:rPr>
              <a:t>مهارت های آنها شامل موارد زیر می‌شود</a:t>
            </a:r>
            <a:r>
              <a:rPr lang="en-US" dirty="0">
                <a:cs typeface="B Nazanin" pitchFamily="2" charset="-78"/>
              </a:rPr>
              <a:t>:</a:t>
            </a:r>
          </a:p>
          <a:p>
            <a:pPr>
              <a:lnSpc>
                <a:spcPct val="160000"/>
              </a:lnSpc>
            </a:pPr>
            <a:r>
              <a:rPr lang="fa-IR" dirty="0">
                <a:cs typeface="B Nazanin" pitchFamily="2" charset="-78"/>
              </a:rPr>
              <a:t>گوش دادن، حرف زدن، قصه گویی، توضیح دادن، تدریس، استفاده از طنز، درک قالب و معنی کلمه ها، یادآوری اطلاعات، قانع کردن دیگران به پذیرفتن نقطه نظر آنها، تحلیل کاربرد زبان</a:t>
            </a:r>
            <a:endParaRPr lang="en-US" dirty="0">
              <a:cs typeface="B Nazanin" pitchFamily="2" charset="-78"/>
            </a:endParaRPr>
          </a:p>
          <a:p>
            <a:endParaRPr lang="fa-IR" dirty="0"/>
          </a:p>
        </p:txBody>
      </p:sp>
    </p:spTree>
  </p:cSld>
  <p:clrMapOvr>
    <a:masterClrMapping/>
  </p:clrMapOvr>
  <p:transition spd="slow">
    <p:wheel spokes="2"/>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2" y="214290"/>
            <a:ext cx="4614866" cy="65403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fa-IR" b="1" dirty="0" smtClean="0"/>
              <a:t/>
            </a:r>
            <a:br>
              <a:rPr lang="fa-IR" b="1" dirty="0" smtClean="0"/>
            </a:br>
            <a:r>
              <a:rPr lang="fa-IR" dirty="0" smtClean="0">
                <a:cs typeface="B Nazanin" pitchFamily="2" charset="-78"/>
              </a:rPr>
              <a:t>هوش منطقی / ریاضی</a:t>
            </a:r>
            <a:r>
              <a:rPr lang="en-US" dirty="0" smtClean="0"/>
              <a:t/>
            </a:r>
            <a:br>
              <a:rPr lang="en-US" dirty="0" smtClean="0"/>
            </a:br>
            <a:endParaRPr lang="fa-IR" dirty="0"/>
          </a:p>
        </p:txBody>
      </p:sp>
      <p:sp>
        <p:nvSpPr>
          <p:cNvPr id="3" name="Content Placeholder 2"/>
          <p:cNvSpPr>
            <a:spLocks noGrp="1"/>
          </p:cNvSpPr>
          <p:nvPr>
            <p:ph idx="1"/>
          </p:nvPr>
        </p:nvSpPr>
        <p:spPr>
          <a:xfrm>
            <a:off x="214282" y="1000108"/>
            <a:ext cx="8715436" cy="571504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lnSpc>
                <a:spcPct val="170000"/>
              </a:lnSpc>
            </a:pPr>
            <a:r>
              <a:rPr lang="fa-IR" dirty="0" smtClean="0">
                <a:cs typeface="B Nazanin" pitchFamily="2" charset="-78"/>
              </a:rPr>
              <a:t>هوش </a:t>
            </a:r>
            <a:r>
              <a:rPr lang="fa-IR" dirty="0">
                <a:cs typeface="B Nazanin" pitchFamily="2" charset="-78"/>
              </a:rPr>
              <a:t>منطقی / ریاضی یعنی توانایی استفاده از استدلال، منطق و اعداد. این یادگیرنده‌ها به صورت مفهومی با استفاده از الگوهای عددی و منطقی فکر می‌کنند و از این طریق بین اطلاعات مختلف رابطه برقرار می‌کنند. آنهاا همواره در مورد دنیای اطرافشان کنجکاوند، سوال های زیادی می‌پرسند و دوست دارند آزمایش کنند</a:t>
            </a:r>
            <a:r>
              <a:rPr lang="en-US" dirty="0">
                <a:cs typeface="B Nazanin" pitchFamily="2" charset="-78"/>
              </a:rPr>
              <a:t>.</a:t>
            </a:r>
          </a:p>
          <a:p>
            <a:pPr>
              <a:lnSpc>
                <a:spcPct val="170000"/>
              </a:lnSpc>
            </a:pPr>
            <a:r>
              <a:rPr lang="en-US" dirty="0">
                <a:cs typeface="B Nazanin" pitchFamily="2" charset="-78"/>
              </a:rPr>
              <a:t> </a:t>
            </a:r>
            <a:r>
              <a:rPr lang="fa-IR" dirty="0">
                <a:cs typeface="B Nazanin" pitchFamily="2" charset="-78"/>
              </a:rPr>
              <a:t> آنها قادرند زنجیره ای از دلایل را بسیار ماهرانه دنبال کنند، بین اطلاعات مختلف رابطه برقرار می کنند، کنجکاوند، سوال های زیادی می پرسند و دوست دارند آزمایش کنند</a:t>
            </a:r>
            <a:endParaRPr lang="en-US" dirty="0">
              <a:cs typeface="B Nazanin" pitchFamily="2" charset="-78"/>
            </a:endParaRPr>
          </a:p>
          <a:p>
            <a:pPr>
              <a:lnSpc>
                <a:spcPct val="170000"/>
              </a:lnSpc>
            </a:pPr>
            <a:r>
              <a:rPr lang="fa-IR" dirty="0">
                <a:cs typeface="B Nazanin" pitchFamily="2" charset="-78"/>
              </a:rPr>
              <a:t>مهارت های آنها شامل این موارد می‌شود</a:t>
            </a:r>
            <a:r>
              <a:rPr lang="en-US" dirty="0">
                <a:cs typeface="B Nazanin" pitchFamily="2" charset="-78"/>
              </a:rPr>
              <a:t>:</a:t>
            </a:r>
          </a:p>
          <a:p>
            <a:pPr>
              <a:lnSpc>
                <a:spcPct val="170000"/>
              </a:lnSpc>
            </a:pPr>
            <a:r>
              <a:rPr lang="fa-IR" dirty="0">
                <a:cs typeface="B Nazanin" pitchFamily="2" charset="-78"/>
              </a:rPr>
              <a:t>مسئله حل کردن، تقسیم بندی و طبقه بندی اطلاعات، کار کردن با مفاهیم انتزاعی برای درک رابطه شان با یکدیگر، به کاربردن زنجیره طولانی از استدلالها برای پیشرفت، انجام آزمایش های کنترل شده، سوال وکنجکاوی در پدیده های طبیعی، انجام محاسبات پیچیده ریاضی، کار کردن با شکل های هندسی</a:t>
            </a:r>
            <a:endParaRPr lang="en-US" dirty="0">
              <a:cs typeface="B Nazanin" pitchFamily="2" charset="-78"/>
            </a:endParaRPr>
          </a:p>
          <a:p>
            <a:endParaRPr lang="fa-IR" dirty="0"/>
          </a:p>
        </p:txBody>
      </p:sp>
    </p:spTree>
  </p:cSld>
  <p:clrMapOvr>
    <a:masterClrMapping/>
  </p:clrMapOvr>
  <p:transition spd="slow">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654032"/>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fa-IR" b="1" dirty="0" smtClean="0"/>
              <a:t/>
            </a:r>
            <a:br>
              <a:rPr lang="fa-IR" b="1" dirty="0" smtClean="0"/>
            </a:br>
            <a:r>
              <a:rPr lang="fa-IR" dirty="0" smtClean="0">
                <a:cs typeface="B Nazanin" pitchFamily="2" charset="-78"/>
              </a:rPr>
              <a:t>هوش بدنی/جنبشی</a:t>
            </a:r>
            <a:r>
              <a:rPr lang="en-US" dirty="0" smtClean="0"/>
              <a:t/>
            </a:r>
            <a:br>
              <a:rPr lang="en-US" dirty="0" smtClean="0"/>
            </a:br>
            <a:endParaRPr lang="fa-IR" dirty="0"/>
          </a:p>
        </p:txBody>
      </p:sp>
      <p:sp>
        <p:nvSpPr>
          <p:cNvPr id="3" name="Content Placeholder 2"/>
          <p:cNvSpPr>
            <a:spLocks noGrp="1"/>
          </p:cNvSpPr>
          <p:nvPr>
            <p:ph idx="1"/>
          </p:nvPr>
        </p:nvSpPr>
        <p:spPr>
          <a:xfrm>
            <a:off x="457200" y="1071546"/>
            <a:ext cx="8229600" cy="5429288"/>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lnSpc>
                <a:spcPct val="170000"/>
              </a:lnSpc>
            </a:pPr>
            <a:r>
              <a:rPr lang="en-US" dirty="0">
                <a:cs typeface="B Nazanin" pitchFamily="2" charset="-78"/>
              </a:rPr>
              <a:t> </a:t>
            </a:r>
            <a:r>
              <a:rPr lang="fa-IR" dirty="0">
                <a:cs typeface="B Nazanin" pitchFamily="2" charset="-78"/>
              </a:rPr>
              <a:t>این هوش یعنی توانایی کنترل ماهرانه حرکات بدن و استفاده از اشیا. این یادگیرنده‌ها خودشان را از طریق حرکت بیان می‌کنند. آنها درک خوبی از حس تعادل و هماهنگی دست و چشم </a:t>
            </a:r>
            <a:r>
              <a:rPr lang="fa-IR" dirty="0" smtClean="0">
                <a:cs typeface="B Nazanin" pitchFamily="2" charset="-78"/>
              </a:rPr>
              <a:t>دارند</a:t>
            </a:r>
            <a:endParaRPr lang="en-US" dirty="0">
              <a:cs typeface="B Nazanin" pitchFamily="2" charset="-78"/>
            </a:endParaRPr>
          </a:p>
          <a:p>
            <a:pPr>
              <a:lnSpc>
                <a:spcPct val="170000"/>
              </a:lnSpc>
            </a:pPr>
            <a:r>
              <a:rPr lang="fa-IR" dirty="0">
                <a:cs typeface="B Nazanin" pitchFamily="2" charset="-78"/>
              </a:rPr>
              <a:t>مهارت های آنها شامل این موارد می‌شود</a:t>
            </a:r>
            <a:r>
              <a:rPr lang="en-US" dirty="0">
                <a:cs typeface="B Nazanin" pitchFamily="2" charset="-78"/>
              </a:rPr>
              <a:t>:</a:t>
            </a:r>
          </a:p>
          <a:p>
            <a:pPr>
              <a:lnSpc>
                <a:spcPct val="170000"/>
              </a:lnSpc>
            </a:pPr>
            <a:r>
              <a:rPr lang="fa-IR" dirty="0">
                <a:cs typeface="B Nazanin" pitchFamily="2" charset="-78"/>
              </a:rPr>
              <a:t>روی میز یا كتاب هایشان زیاد نقاشی می كشند، برای رفع اشكال ریاضی از او می خواهیم دانش آموزانی كه هوش  حركتی دارند "برای چند نمودار بكشد . گزارش خود را همراه با تصویر تصویرسازی توضیح بدهد نمودار به كلاس بیاورد،</a:t>
            </a:r>
            <a:r>
              <a:rPr lang="en-US" dirty="0">
                <a:cs typeface="B Nazanin" pitchFamily="2" charset="-78"/>
              </a:rPr>
              <a:t> </a:t>
            </a:r>
            <a:r>
              <a:rPr lang="fa-IR" dirty="0">
                <a:cs typeface="B Nazanin" pitchFamily="2" charset="-78"/>
              </a:rPr>
              <a:t>رقص، هماهنگی بدنی، ورزش، استفاده از زبان بدن، صنایع دستی، هنرپیشگی، تقلید حرکات، استفاده از دست هایشان برای ساختن یا خلق کردن، ابراز احساسات از طریق بدن</a:t>
            </a:r>
            <a:endParaRPr lang="en-US" dirty="0">
              <a:cs typeface="B Nazanin" pitchFamily="2" charset="-78"/>
            </a:endParaRPr>
          </a:p>
          <a:p>
            <a:pPr>
              <a:lnSpc>
                <a:spcPct val="170000"/>
              </a:lnSpc>
            </a:pPr>
            <a:endParaRPr lang="en-US" dirty="0">
              <a:cs typeface="B Nazanin" pitchFamily="2" charset="-78"/>
            </a:endParaRPr>
          </a:p>
          <a:p>
            <a:pPr>
              <a:lnSpc>
                <a:spcPct val="170000"/>
              </a:lnSpc>
            </a:pPr>
            <a:endParaRPr lang="fa-IR" dirty="0">
              <a:cs typeface="B Nazanin" pitchFamily="2" charset="-78"/>
            </a:endParaRPr>
          </a:p>
        </p:txBody>
      </p:sp>
    </p:spTree>
  </p:cSld>
  <p:clrMapOvr>
    <a:masterClrMapping/>
  </p:clrMapOvr>
  <p:transition spd="slow">
    <p:wheel spokes="2"/>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65403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a-IR" b="1" dirty="0" smtClean="0"/>
              <a:t/>
            </a:r>
            <a:br>
              <a:rPr lang="fa-IR" b="1" dirty="0" smtClean="0"/>
            </a:br>
            <a:r>
              <a:rPr lang="fa-IR" dirty="0" smtClean="0">
                <a:cs typeface="B Nazanin" pitchFamily="2" charset="-78"/>
              </a:rPr>
              <a:t>هوش موسیقی / ریتمیک</a:t>
            </a:r>
            <a:r>
              <a:rPr lang="en-US" dirty="0" smtClean="0"/>
              <a:t/>
            </a:r>
            <a:br>
              <a:rPr lang="en-US" dirty="0" smtClean="0"/>
            </a:br>
            <a:endParaRPr lang="fa-IR" dirty="0"/>
          </a:p>
        </p:txBody>
      </p:sp>
      <p:sp>
        <p:nvSpPr>
          <p:cNvPr id="3" name="Content Placeholder 2"/>
          <p:cNvSpPr>
            <a:spLocks noGrp="1"/>
          </p:cNvSpPr>
          <p:nvPr>
            <p:ph idx="1"/>
          </p:nvPr>
        </p:nvSpPr>
        <p:spPr>
          <a:xfrm>
            <a:off x="285720" y="1071546"/>
            <a:ext cx="8572560" cy="5500726"/>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nSpc>
                <a:spcPct val="170000"/>
              </a:lnSpc>
            </a:pPr>
            <a:r>
              <a:rPr lang="fa-IR" dirty="0" smtClean="0">
                <a:cs typeface="B Nazanin" pitchFamily="2" charset="-78"/>
              </a:rPr>
              <a:t>این </a:t>
            </a:r>
            <a:r>
              <a:rPr lang="fa-IR" dirty="0">
                <a:cs typeface="B Nazanin" pitchFamily="2" charset="-78"/>
              </a:rPr>
              <a:t>نوع هوش یعنی توانایی تولید و درک موسیقی. این یادگیرنده های متمایل به موسیقی با استفاده از صداها، ریتم‌ها و الگوهای موسیقی فکر می‌کنند. آنها بلافاصله چه با تعریف و چه با انتقاد، به موسیقی عکس العمل نشان می‌دهند. خیلی از این یادگیرنده‌ها بسیار به صداهای محیطی (مانند صدای زنگ، صدای جیرجیرک و چکه کردن شیرهای آب) حساس هستند</a:t>
            </a:r>
            <a:r>
              <a:rPr lang="en-US" dirty="0" smtClean="0">
                <a:cs typeface="B Nazanin" pitchFamily="2" charset="-78"/>
              </a:rPr>
              <a:t>.</a:t>
            </a:r>
            <a:r>
              <a:rPr lang="en-US" dirty="0">
                <a:cs typeface="B Nazanin" pitchFamily="2" charset="-78"/>
              </a:rPr>
              <a:t> </a:t>
            </a:r>
          </a:p>
          <a:p>
            <a:pPr>
              <a:lnSpc>
                <a:spcPct val="170000"/>
              </a:lnSpc>
            </a:pPr>
            <a:r>
              <a:rPr lang="fa-IR" dirty="0">
                <a:cs typeface="B Nazanin" pitchFamily="2" charset="-78"/>
              </a:rPr>
              <a:t>مهارت های آنها شامل موارد زیر می‌شود</a:t>
            </a:r>
            <a:r>
              <a:rPr lang="en-US" dirty="0">
                <a:cs typeface="B Nazanin" pitchFamily="2" charset="-78"/>
              </a:rPr>
              <a:t>:</a:t>
            </a:r>
          </a:p>
          <a:p>
            <a:pPr>
              <a:lnSpc>
                <a:spcPct val="170000"/>
              </a:lnSpc>
            </a:pPr>
            <a:r>
              <a:rPr lang="fa-IR" dirty="0">
                <a:cs typeface="B Nazanin" pitchFamily="2" charset="-78"/>
              </a:rPr>
              <a:t>آواز خواندن ، سوت زدن، نواختن آلات موسیقی، تشخیص الگوهای آهنگین، آهنگ سازی، به یاد آوردن ملودی ها، درک ساختار و ریتم موسیقی</a:t>
            </a:r>
            <a:endParaRPr lang="en-US" dirty="0">
              <a:cs typeface="B Nazanin" pitchFamily="2" charset="-78"/>
            </a:endParaRPr>
          </a:p>
          <a:p>
            <a:endParaRPr lang="fa-IR" dirty="0"/>
          </a:p>
        </p:txBody>
      </p:sp>
    </p:spTree>
  </p:cSld>
  <p:clrMapOvr>
    <a:masterClrMapping/>
  </p:clrMapOvr>
  <p:transition spd="slow">
    <p:wheel spokes="2"/>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6" y="274638"/>
            <a:ext cx="3971924" cy="654032"/>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fa-IR" dirty="0" smtClean="0"/>
              <a:t/>
            </a:r>
            <a:br>
              <a:rPr lang="fa-IR" dirty="0" smtClean="0"/>
            </a:br>
            <a:r>
              <a:rPr lang="fa-IR" dirty="0" smtClean="0">
                <a:cs typeface="B Nazanin" pitchFamily="2" charset="-78"/>
              </a:rPr>
              <a:t>هوش درون </a:t>
            </a:r>
            <a:r>
              <a:rPr lang="fa-IR" dirty="0">
                <a:cs typeface="B Nazanin" pitchFamily="2" charset="-78"/>
              </a:rPr>
              <a:t>فردی</a:t>
            </a:r>
            <a:r>
              <a:rPr lang="en-US" dirty="0"/>
              <a:t/>
            </a:r>
            <a:br>
              <a:rPr lang="en-US" dirty="0"/>
            </a:br>
            <a:endParaRPr lang="fa-IR" dirty="0"/>
          </a:p>
        </p:txBody>
      </p:sp>
      <p:sp>
        <p:nvSpPr>
          <p:cNvPr id="3" name="Content Placeholder 2"/>
          <p:cNvSpPr>
            <a:spLocks noGrp="1"/>
          </p:cNvSpPr>
          <p:nvPr>
            <p:ph idx="1"/>
          </p:nvPr>
        </p:nvSpPr>
        <p:spPr>
          <a:xfrm>
            <a:off x="214282" y="1000108"/>
            <a:ext cx="8643998" cy="5572164"/>
          </a:xfrm>
        </p:spPr>
        <p:style>
          <a:lnRef idx="1">
            <a:schemeClr val="accent3"/>
          </a:lnRef>
          <a:fillRef idx="2">
            <a:schemeClr val="accent3"/>
          </a:fillRef>
          <a:effectRef idx="1">
            <a:schemeClr val="accent3"/>
          </a:effectRef>
          <a:fontRef idx="minor">
            <a:schemeClr val="dk1"/>
          </a:fontRef>
        </p:style>
        <p:txBody>
          <a:bodyPr>
            <a:normAutofit/>
          </a:bodyPr>
          <a:lstStyle/>
          <a:p>
            <a:pPr>
              <a:lnSpc>
                <a:spcPct val="150000"/>
              </a:lnSpc>
            </a:pPr>
            <a:r>
              <a:rPr lang="fa-IR" sz="2800" dirty="0">
                <a:cs typeface="B Nazanin" pitchFamily="2" charset="-78"/>
              </a:rPr>
              <a:t>عبارت است ازتوانایی فهم و بیان کردن احساسات درونی</a:t>
            </a:r>
            <a:endParaRPr lang="en-US" sz="2800" dirty="0">
              <a:cs typeface="B Nazanin" pitchFamily="2" charset="-78"/>
            </a:endParaRPr>
          </a:p>
          <a:p>
            <a:pPr>
              <a:lnSpc>
                <a:spcPct val="150000"/>
              </a:lnSpc>
            </a:pPr>
            <a:r>
              <a:rPr lang="fa-IR" sz="2800" dirty="0">
                <a:cs typeface="B Nazanin" pitchFamily="2" charset="-78"/>
              </a:rPr>
              <a:t>دانستن این که: “چه کسی هستید؟”، “چه کارهایی می توانید انجام دهید؟”</a:t>
            </a:r>
            <a:endParaRPr lang="en-US" sz="2800" dirty="0">
              <a:cs typeface="B Nazanin" pitchFamily="2" charset="-78"/>
            </a:endParaRPr>
          </a:p>
          <a:p>
            <a:pPr>
              <a:lnSpc>
                <a:spcPct val="150000"/>
              </a:lnSpc>
            </a:pPr>
            <a:r>
              <a:rPr lang="fa-IR" sz="2800" dirty="0">
                <a:cs typeface="B Nazanin" pitchFamily="2" charset="-78"/>
              </a:rPr>
              <a:t>داشتن بصیرت نسبت به احساسات خود در همان لحظه ای که روی میدهد </a:t>
            </a:r>
            <a:r>
              <a:rPr lang="fa-IR" sz="2800" dirty="0" smtClean="0">
                <a:cs typeface="B Nazanin" pitchFamily="2" charset="-78"/>
              </a:rPr>
              <a:t>.</a:t>
            </a:r>
            <a:endParaRPr lang="en-US" sz="2800" dirty="0">
              <a:cs typeface="B Nazanin" pitchFamily="2" charset="-78"/>
            </a:endParaRPr>
          </a:p>
          <a:p>
            <a:pPr>
              <a:lnSpc>
                <a:spcPct val="150000"/>
              </a:lnSpc>
            </a:pPr>
            <a:r>
              <a:rPr lang="fa-IR" sz="2800" dirty="0">
                <a:cs typeface="B Nazanin" pitchFamily="2" charset="-78"/>
              </a:rPr>
              <a:t>– مهارت های آنها شامل این موارد می شود:</a:t>
            </a:r>
            <a:endParaRPr lang="en-US" sz="2800" dirty="0">
              <a:cs typeface="B Nazanin" pitchFamily="2" charset="-78"/>
            </a:endParaRPr>
          </a:p>
          <a:p>
            <a:pPr>
              <a:lnSpc>
                <a:spcPct val="150000"/>
              </a:lnSpc>
            </a:pPr>
            <a:r>
              <a:rPr lang="fa-IR" sz="2800" dirty="0">
                <a:cs typeface="B Nazanin" pitchFamily="2" charset="-78"/>
              </a:rPr>
              <a:t>تشخیص نقاط ضعف و قوت خود، درک و بررسی خود، آگاهی از احساسات درونی،‌ تمایلات و رویاها،‌ ارزیابی الگوهای فکری خود،‌ باخود استدلال و فکر کردن،‌درک نقش خود در روابط با دیگران</a:t>
            </a:r>
            <a:endParaRPr lang="en-US" sz="2800" dirty="0">
              <a:cs typeface="B Nazanin" pitchFamily="2" charset="-78"/>
            </a:endParaRPr>
          </a:p>
          <a:p>
            <a:endParaRPr lang="fa-IR" dirty="0"/>
          </a:p>
        </p:txBody>
      </p:sp>
    </p:spTree>
  </p:cSld>
  <p:clrMapOvr>
    <a:masterClrMapping/>
  </p:clrMapOvr>
  <p:transition spd="slow">
    <p:wheel spokes="2"/>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06" y="274638"/>
            <a:ext cx="5043494" cy="65403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fa-IR" sz="4000" dirty="0" smtClean="0">
                <a:cs typeface="B Nazanin" pitchFamily="2" charset="-78"/>
              </a:rPr>
              <a:t>هوش فرافردي يا برون فردي</a:t>
            </a:r>
            <a:endParaRPr lang="fa-IR" sz="4000" dirty="0">
              <a:cs typeface="B Nazanin" pitchFamily="2" charset="-78"/>
            </a:endParaRPr>
          </a:p>
        </p:txBody>
      </p:sp>
      <p:sp>
        <p:nvSpPr>
          <p:cNvPr id="3" name="Content Placeholder 2"/>
          <p:cNvSpPr>
            <a:spLocks noGrp="1"/>
          </p:cNvSpPr>
          <p:nvPr>
            <p:ph idx="1"/>
          </p:nvPr>
        </p:nvSpPr>
        <p:spPr>
          <a:xfrm>
            <a:off x="285720" y="1071546"/>
            <a:ext cx="8643998" cy="5500726"/>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buNone/>
            </a:pPr>
            <a:endParaRPr lang="en-US" dirty="0"/>
          </a:p>
          <a:p>
            <a:pPr>
              <a:lnSpc>
                <a:spcPct val="170000"/>
              </a:lnSpc>
            </a:pPr>
            <a:r>
              <a:rPr lang="fa-IR" dirty="0"/>
              <a:t>–  </a:t>
            </a:r>
            <a:r>
              <a:rPr lang="fa-IR" dirty="0">
                <a:cs typeface="B Nazanin" pitchFamily="2" charset="-78"/>
              </a:rPr>
              <a:t>یعنی توانایی ارتباط برقرار کردن و فهم دیگران.</a:t>
            </a:r>
            <a:endParaRPr lang="en-US" dirty="0">
              <a:cs typeface="B Nazanin" pitchFamily="2" charset="-78"/>
            </a:endParaRPr>
          </a:p>
          <a:p>
            <a:pPr>
              <a:lnSpc>
                <a:spcPct val="170000"/>
              </a:lnSpc>
            </a:pPr>
            <a:r>
              <a:rPr lang="fa-IR" dirty="0">
                <a:cs typeface="B Nazanin" pitchFamily="2" charset="-78"/>
              </a:rPr>
              <a:t>–  این یادگیرنده ها سعی می کنند چیزها را از نقطه نظر آدم های دیگر ببینندتا بفهمند آنها چگونه می اندیشند و احساس می کنند.</a:t>
            </a:r>
            <a:endParaRPr lang="en-US" dirty="0">
              <a:cs typeface="B Nazanin" pitchFamily="2" charset="-78"/>
            </a:endParaRPr>
          </a:p>
          <a:p>
            <a:pPr>
              <a:lnSpc>
                <a:spcPct val="170000"/>
              </a:lnSpc>
            </a:pPr>
            <a:r>
              <a:rPr lang="fa-IR" dirty="0">
                <a:cs typeface="B Nazanin" pitchFamily="2" charset="-78"/>
              </a:rPr>
              <a:t>–  آنها معمولا توانایی خارق العاده ای در درک احساسات، مقاصد و انگیزه ها دارند.</a:t>
            </a:r>
            <a:endParaRPr lang="en-US" dirty="0">
              <a:cs typeface="B Nazanin" pitchFamily="2" charset="-78"/>
            </a:endParaRPr>
          </a:p>
          <a:p>
            <a:pPr>
              <a:lnSpc>
                <a:spcPct val="170000"/>
              </a:lnSpc>
            </a:pPr>
            <a:r>
              <a:rPr lang="fa-IR" dirty="0">
                <a:cs typeface="B Nazanin" pitchFamily="2" charset="-78"/>
              </a:rPr>
              <a:t>–  آنها سازمان دهنده های خیلی خوبی هستند.</a:t>
            </a:r>
            <a:endParaRPr lang="en-US" dirty="0">
              <a:cs typeface="B Nazanin" pitchFamily="2" charset="-78"/>
            </a:endParaRPr>
          </a:p>
          <a:p>
            <a:pPr>
              <a:lnSpc>
                <a:spcPct val="170000"/>
              </a:lnSpc>
            </a:pPr>
            <a:r>
              <a:rPr lang="fa-IR" dirty="0">
                <a:cs typeface="B Nazanin" pitchFamily="2" charset="-78"/>
              </a:rPr>
              <a:t>–  آنها معمولا سعی می کنند که در گروه آرامش را برقرار کنند و همکاری را تشویق کنند</a:t>
            </a:r>
            <a:r>
              <a:rPr lang="fa-IR" dirty="0" smtClean="0">
                <a:cs typeface="B Nazanin" pitchFamily="2" charset="-78"/>
              </a:rPr>
              <a:t>.</a:t>
            </a:r>
            <a:endParaRPr lang="en-US" dirty="0">
              <a:cs typeface="B Nazanin" pitchFamily="2" charset="-78"/>
            </a:endParaRPr>
          </a:p>
          <a:p>
            <a:pPr>
              <a:lnSpc>
                <a:spcPct val="170000"/>
              </a:lnSpc>
            </a:pPr>
            <a:r>
              <a:rPr lang="fa-IR" dirty="0">
                <a:cs typeface="B Nazanin" pitchFamily="2" charset="-78"/>
              </a:rPr>
              <a:t>– مهارت های آنها شامل این موارد می شود:</a:t>
            </a:r>
            <a:endParaRPr lang="en-US" dirty="0">
              <a:cs typeface="B Nazanin" pitchFamily="2" charset="-78"/>
            </a:endParaRPr>
          </a:p>
          <a:p>
            <a:pPr>
              <a:lnSpc>
                <a:spcPct val="170000"/>
              </a:lnSpc>
            </a:pPr>
            <a:r>
              <a:rPr lang="fa-IR" dirty="0">
                <a:cs typeface="B Nazanin" pitchFamily="2" charset="-78"/>
              </a:rPr>
              <a:t>دیدن مسائل از نقطه نظر دیگران (نقطه نظر دوگانه)، گوش کردن،  همدلی،  درک خلق و احساسات دیگران،  مشورت،‌ همکاری با گروه،‌ توجه به خلق و خو  رابطه برقرار کردن چه از طریق کلامی چه غیر کلامی،‌اعتماد سازی، حل و فصل آرام درگیری ها، برقراری روابط مثبت با دیگر مردم</a:t>
            </a:r>
            <a:endParaRPr lang="en-US" dirty="0">
              <a:cs typeface="B Nazanin" pitchFamily="2" charset="-78"/>
            </a:endParaRPr>
          </a:p>
          <a:p>
            <a:endParaRPr lang="fa-IR" dirty="0"/>
          </a:p>
        </p:txBody>
      </p:sp>
    </p:spTree>
  </p:cSld>
  <p:clrMapOvr>
    <a:masterClrMapping/>
  </p:clrMapOvr>
  <p:transition spd="slow">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4"/>
            <a:ext cx="7772400" cy="1470025"/>
          </a:xfrm>
        </p:spPr>
        <p:style>
          <a:lnRef idx="2">
            <a:schemeClr val="accent6"/>
          </a:lnRef>
          <a:fillRef idx="1">
            <a:schemeClr val="lt1"/>
          </a:fillRef>
          <a:effectRef idx="0">
            <a:schemeClr val="accent6"/>
          </a:effectRef>
          <a:fontRef idx="minor">
            <a:schemeClr val="dk1"/>
          </a:fontRef>
        </p:style>
        <p:txBody>
          <a:bodyPr>
            <a:noAutofit/>
          </a:bodyPr>
          <a:lstStyle/>
          <a:p>
            <a:r>
              <a:rPr lang="fa-IR" sz="3200" dirty="0" smtClean="0">
                <a:solidFill>
                  <a:schemeClr val="tx1"/>
                </a:solidFill>
                <a:cs typeface="B Nazanin" pitchFamily="2" charset="-78"/>
              </a:rPr>
              <a:t/>
            </a:r>
            <a:br>
              <a:rPr lang="fa-IR" sz="3200" dirty="0" smtClean="0">
                <a:solidFill>
                  <a:schemeClr val="tx1"/>
                </a:solidFill>
                <a:cs typeface="B Nazanin" pitchFamily="2" charset="-78"/>
              </a:rPr>
            </a:br>
            <a:r>
              <a:rPr lang="fa-IR" sz="3200" dirty="0" smtClean="0">
                <a:solidFill>
                  <a:schemeClr val="tx1"/>
                </a:solidFill>
                <a:cs typeface="B Nazanin" pitchFamily="2" charset="-78"/>
              </a:rPr>
              <a:t>سوره بقره آیه 189</a:t>
            </a:r>
            <a:r>
              <a:rPr lang="en-US" sz="3200" dirty="0" smtClean="0">
                <a:solidFill>
                  <a:schemeClr val="tx1"/>
                </a:solidFill>
                <a:cs typeface="B Nazanin" pitchFamily="2" charset="-78"/>
              </a:rPr>
              <a:t/>
            </a:r>
            <a:br>
              <a:rPr lang="en-US" sz="3200" dirty="0" smtClean="0">
                <a:solidFill>
                  <a:schemeClr val="tx1"/>
                </a:solidFill>
                <a:cs typeface="B Nazanin" pitchFamily="2" charset="-78"/>
              </a:rPr>
            </a:br>
            <a:r>
              <a:rPr lang="fa-IR" sz="3200" dirty="0" smtClean="0">
                <a:solidFill>
                  <a:schemeClr val="tx1"/>
                </a:solidFill>
                <a:cs typeface="B Nazanin" pitchFamily="2" charset="-78"/>
              </a:rPr>
              <a:t>«برای ورود به خانه ها از درهای آن وارد شوید».</a:t>
            </a:r>
            <a:r>
              <a:rPr lang="en-US" sz="3200" dirty="0" smtClean="0">
                <a:solidFill>
                  <a:schemeClr val="tx1"/>
                </a:solidFill>
                <a:cs typeface="B Nazanin" pitchFamily="2" charset="-78"/>
              </a:rPr>
              <a:t/>
            </a:r>
            <a:br>
              <a:rPr lang="en-US" sz="3200" dirty="0" smtClean="0">
                <a:solidFill>
                  <a:schemeClr val="tx1"/>
                </a:solidFill>
                <a:cs typeface="B Nazanin" pitchFamily="2" charset="-78"/>
              </a:rPr>
            </a:br>
            <a:endParaRPr lang="fa-IR" sz="3200" dirty="0">
              <a:cs typeface="B Nazanin" pitchFamily="2" charset="-78"/>
            </a:endParaRPr>
          </a:p>
        </p:txBody>
      </p:sp>
      <p:sp>
        <p:nvSpPr>
          <p:cNvPr id="3" name="Subtitle 2"/>
          <p:cNvSpPr>
            <a:spLocks noGrp="1"/>
          </p:cNvSpPr>
          <p:nvPr>
            <p:ph type="subTitle" idx="1"/>
          </p:nvPr>
        </p:nvSpPr>
        <p:spPr>
          <a:xfrm>
            <a:off x="785786" y="3886200"/>
            <a:ext cx="7358114" cy="1752600"/>
          </a:xfrm>
        </p:spPr>
        <p:style>
          <a:lnRef idx="1">
            <a:schemeClr val="accent6"/>
          </a:lnRef>
          <a:fillRef idx="2">
            <a:schemeClr val="accent6"/>
          </a:fillRef>
          <a:effectRef idx="1">
            <a:schemeClr val="accent6"/>
          </a:effectRef>
          <a:fontRef idx="minor">
            <a:schemeClr val="dk1"/>
          </a:fontRef>
        </p:style>
        <p:txBody>
          <a:bodyPr anchor="ctr">
            <a:normAutofit/>
          </a:bodyPr>
          <a:lstStyle/>
          <a:p>
            <a:r>
              <a:rPr lang="fa-IR" dirty="0" smtClean="0">
                <a:solidFill>
                  <a:schemeClr val="tx1"/>
                </a:solidFill>
                <a:cs typeface="B Nazanin" pitchFamily="2" charset="-78"/>
              </a:rPr>
              <a:t>امام </a:t>
            </a:r>
            <a:r>
              <a:rPr lang="fa-IR" dirty="0">
                <a:solidFill>
                  <a:schemeClr val="tx1"/>
                </a:solidFill>
                <a:cs typeface="B Nazanin" pitchFamily="2" charset="-78"/>
              </a:rPr>
              <a:t>باقر «ع» در تفسیر این آیه می فرمایند: </a:t>
            </a:r>
            <a:endParaRPr lang="fa-IR" dirty="0" smtClean="0">
              <a:solidFill>
                <a:schemeClr val="tx1"/>
              </a:solidFill>
              <a:cs typeface="B Nazanin" pitchFamily="2" charset="-78"/>
            </a:endParaRPr>
          </a:p>
          <a:p>
            <a:r>
              <a:rPr lang="fa-IR" dirty="0" smtClean="0">
                <a:solidFill>
                  <a:schemeClr val="tx1"/>
                </a:solidFill>
                <a:cs typeface="B Nazanin" pitchFamily="2" charset="-78"/>
              </a:rPr>
              <a:t>باید </a:t>
            </a:r>
            <a:r>
              <a:rPr lang="fa-IR" dirty="0">
                <a:solidFill>
                  <a:schemeClr val="tx1"/>
                </a:solidFill>
                <a:cs typeface="B Nazanin" pitchFamily="2" charset="-78"/>
              </a:rPr>
              <a:t>هر کاری را از راه خودش انجام داد</a:t>
            </a:r>
            <a:r>
              <a:rPr lang="fa-IR" dirty="0"/>
              <a:t>.</a:t>
            </a:r>
          </a:p>
        </p:txBody>
      </p:sp>
    </p:spTree>
  </p:cSld>
  <p:clrMapOvr>
    <a:masterClrMapping/>
  </p:clrMapOvr>
  <p:transition spd="slow">
    <p:wheel spokes="2"/>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74638"/>
            <a:ext cx="7258072" cy="725470"/>
          </a:xfrm>
        </p:spPr>
        <p:style>
          <a:lnRef idx="2">
            <a:schemeClr val="accent5"/>
          </a:lnRef>
          <a:fillRef idx="1">
            <a:schemeClr val="lt1"/>
          </a:fillRef>
          <a:effectRef idx="0">
            <a:schemeClr val="accent5"/>
          </a:effectRef>
          <a:fontRef idx="minor">
            <a:schemeClr val="dk1"/>
          </a:fontRef>
        </p:style>
        <p:txBody>
          <a:bodyPr>
            <a:normAutofit/>
          </a:bodyPr>
          <a:lstStyle/>
          <a:p>
            <a:r>
              <a:rPr lang="fa-IR" sz="4000" dirty="0" smtClean="0">
                <a:cs typeface="B Nazanin" pitchFamily="2" charset="-78"/>
              </a:rPr>
              <a:t>هوش طبيعت گرايي ، طبيعت شناسي</a:t>
            </a:r>
            <a:endParaRPr lang="fa-IR" sz="4000" dirty="0">
              <a:cs typeface="B Nazanin" pitchFamily="2" charset="-78"/>
            </a:endParaRPr>
          </a:p>
        </p:txBody>
      </p:sp>
      <p:sp>
        <p:nvSpPr>
          <p:cNvPr id="3" name="Content Placeholder 2"/>
          <p:cNvSpPr>
            <a:spLocks noGrp="1"/>
          </p:cNvSpPr>
          <p:nvPr>
            <p:ph idx="1"/>
          </p:nvPr>
        </p:nvSpPr>
        <p:spPr>
          <a:xfrm>
            <a:off x="457200" y="1600201"/>
            <a:ext cx="8229600" cy="3257560"/>
          </a:xfrm>
        </p:spPr>
        <p:style>
          <a:lnRef idx="1">
            <a:schemeClr val="accent5"/>
          </a:lnRef>
          <a:fillRef idx="2">
            <a:schemeClr val="accent5"/>
          </a:fillRef>
          <a:effectRef idx="1">
            <a:schemeClr val="accent5"/>
          </a:effectRef>
          <a:fontRef idx="minor">
            <a:schemeClr val="dk1"/>
          </a:fontRef>
        </p:style>
        <p:txBody>
          <a:bodyPr/>
          <a:lstStyle/>
          <a:p>
            <a:pPr>
              <a:lnSpc>
                <a:spcPct val="150000"/>
              </a:lnSpc>
            </a:pPr>
            <a:r>
              <a:rPr lang="fa-IR" dirty="0">
                <a:cs typeface="B Nazanin" pitchFamily="2" charset="-78"/>
              </a:rPr>
              <a:t>همان توانایی فرد در شناخت  طبیعت و محیط اطرافش است.</a:t>
            </a:r>
            <a:endParaRPr lang="en-US" dirty="0">
              <a:cs typeface="B Nazanin" pitchFamily="2" charset="-78"/>
            </a:endParaRPr>
          </a:p>
          <a:p>
            <a:pPr>
              <a:lnSpc>
                <a:spcPct val="150000"/>
              </a:lnSpc>
            </a:pPr>
            <a:r>
              <a:rPr lang="fa-IR" dirty="0">
                <a:cs typeface="B Nazanin" pitchFamily="2" charset="-78"/>
              </a:rPr>
              <a:t>آدم های این گروه خیلی خوب با حیوانات، گیاهان و سایر چیزهای طبیعت</a:t>
            </a:r>
            <a:endParaRPr lang="en-US" dirty="0">
              <a:cs typeface="B Nazanin" pitchFamily="2" charset="-78"/>
            </a:endParaRPr>
          </a:p>
          <a:p>
            <a:pPr>
              <a:lnSpc>
                <a:spcPct val="150000"/>
              </a:lnSpc>
            </a:pPr>
            <a:r>
              <a:rPr lang="fa-IR" dirty="0">
                <a:cs typeface="B Nazanin" pitchFamily="2" charset="-78"/>
              </a:rPr>
              <a:t>نظیر کوه یا دریا ارتباط برقرار می کنند.</a:t>
            </a:r>
            <a:endParaRPr lang="en-US" dirty="0">
              <a:cs typeface="B Nazanin" pitchFamily="2" charset="-78"/>
            </a:endParaRPr>
          </a:p>
          <a:p>
            <a:endParaRPr lang="fa-IR" dirty="0"/>
          </a:p>
        </p:txBody>
      </p:sp>
    </p:spTree>
  </p:cSld>
  <p:clrMapOvr>
    <a:masterClrMapping/>
  </p:clrMapOvr>
  <p:transition spd="slow">
    <p:wheel spokes="2"/>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4" y="500042"/>
            <a:ext cx="4972056" cy="654032"/>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fa-IR" dirty="0" smtClean="0">
                <a:cs typeface="B Nazanin" pitchFamily="2" charset="-78"/>
              </a:rPr>
              <a:t>هوش هيجاني</a:t>
            </a:r>
            <a:endParaRPr lang="fa-IR" dirty="0">
              <a:cs typeface="B Nazanin" pitchFamily="2" charset="-78"/>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chor="ctr"/>
          <a:lstStyle/>
          <a:p>
            <a:r>
              <a:rPr lang="fa-IR" dirty="0">
                <a:cs typeface="B Nazanin" pitchFamily="2" charset="-78"/>
              </a:rPr>
              <a:t>به معنی توانایی فرد در دریافت، ارزیابی، کنترل و مدیریت صحیح  احساسات خود و اطرافیانش</a:t>
            </a:r>
          </a:p>
        </p:txBody>
      </p:sp>
    </p:spTree>
  </p:cSld>
  <p:clrMapOvr>
    <a:masterClrMapping/>
  </p:clrMapOvr>
  <p:transition spd="slow">
    <p:wheel spokes="2"/>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35798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r>
              <a:rPr lang="fa-IR" b="1" dirty="0">
                <a:cs typeface="B Nazanin" pitchFamily="2" charset="-78"/>
              </a:rPr>
              <a:t>الف) آرام و شمرده تدریس کنید :</a:t>
            </a:r>
            <a:endParaRPr lang="en-US" dirty="0">
              <a:cs typeface="B Nazanin" pitchFamily="2" charset="-78"/>
            </a:endParaRPr>
          </a:p>
          <a:p>
            <a:pPr>
              <a:buNone/>
            </a:pPr>
            <a:r>
              <a:rPr lang="fa-IR" dirty="0">
                <a:cs typeface="B Nazanin" pitchFamily="2" charset="-78"/>
              </a:rPr>
              <a:t>	نحوه تدریس یعنی به صورت آرام و شمرده شمرده تدریس در کلاس به توجه به سن و سال شاگردان یکی از روشهای است که در بهتر برگزار نمودن کلاس درس مؤثر است . </a:t>
            </a:r>
            <a:endParaRPr lang="en-US" dirty="0">
              <a:cs typeface="B Nazanin" pitchFamily="2" charset="-78"/>
            </a:endParaRPr>
          </a:p>
          <a:p>
            <a:pPr>
              <a:buNone/>
            </a:pPr>
            <a:r>
              <a:rPr lang="fa-IR" b="1" dirty="0">
                <a:cs typeface="B Nazanin" pitchFamily="2" charset="-78"/>
              </a:rPr>
              <a:t>ب) عدم تبعیض بین شاگردان .</a:t>
            </a:r>
            <a:endParaRPr lang="en-US" dirty="0">
              <a:cs typeface="B Nazanin" pitchFamily="2" charset="-78"/>
            </a:endParaRPr>
          </a:p>
          <a:p>
            <a:pPr>
              <a:buNone/>
            </a:pPr>
            <a:r>
              <a:rPr lang="fa-IR" b="1" dirty="0">
                <a:cs typeface="B Nazanin" pitchFamily="2" charset="-78"/>
              </a:rPr>
              <a:t>پ) تحرک دست و پا هنگام تدریس در کلاس :</a:t>
            </a:r>
            <a:endParaRPr lang="en-US" dirty="0">
              <a:cs typeface="B Nazanin" pitchFamily="2" charset="-78"/>
            </a:endParaRPr>
          </a:p>
          <a:p>
            <a:pPr>
              <a:buNone/>
            </a:pPr>
            <a:r>
              <a:rPr lang="fa-IR" dirty="0">
                <a:cs typeface="B Nazanin" pitchFamily="2" charset="-78"/>
              </a:rPr>
              <a:t>	تحرک دست و پا هنگام تدریس به این معنی که مربی در هنگام توضیح و شرح درس با اشاره و حرکت در مسیر کلاس می تواند جلب توجه کند چون ثابت شدن در روی صندلی و یا اینکه در یک نقطه به شیوه سخنرانی زمینه یک خواب آرام را فراهم می کند . </a:t>
            </a:r>
            <a:endParaRPr lang="en-US" dirty="0">
              <a:cs typeface="B Nazanin" pitchFamily="2" charset="-78"/>
            </a:endParaRPr>
          </a:p>
          <a:p>
            <a:pPr>
              <a:buNone/>
            </a:pPr>
            <a:r>
              <a:rPr lang="fa-IR" dirty="0">
                <a:cs typeface="B Nazanin" pitchFamily="2" charset="-78"/>
              </a:rPr>
              <a:t>برای جلوگیری از هواس پرتی شاگردان در کلاس نیاز به حرکت اصولی و درست و حرکت دست و پا هنگام شرح مطالب به شیوه‌ای که آن حرکات موزون و هماهنگ با تدریس و مترادف و تکمیل کننده بحث کلاس درس باشد . مانند زمانی که زمینه بحث خداشناسی در کلاس اخلاق و یادگیری درسها پیش می آید با حرکات دست و چشم و خلوص نیت در چهره یک حالت عرفانی را در خود بوجود آورد تا اینکه شاگردان بهتر بتوانند موضوع را درک کنند . </a:t>
            </a:r>
            <a:endParaRPr lang="en-US" dirty="0">
              <a:cs typeface="B Nazanin" pitchFamily="2" charset="-78"/>
            </a:endParaRPr>
          </a:p>
          <a:p>
            <a:pPr>
              <a:buNone/>
            </a:pPr>
            <a:r>
              <a:rPr lang="fa-IR" b="1" dirty="0">
                <a:cs typeface="B Nazanin" pitchFamily="2" charset="-78"/>
              </a:rPr>
              <a:t>ت) رعایت مقدار تدریس : </a:t>
            </a:r>
            <a:endParaRPr lang="en-US" dirty="0">
              <a:cs typeface="B Nazanin" pitchFamily="2" charset="-78"/>
            </a:endParaRPr>
          </a:p>
          <a:p>
            <a:pPr>
              <a:buNone/>
            </a:pPr>
            <a:r>
              <a:rPr lang="fa-IR" dirty="0">
                <a:cs typeface="B Nazanin" pitchFamily="2" charset="-78"/>
              </a:rPr>
              <a:t>	در این رابطه مربی و یا معلم با یک طرح درس کامل برای دوره یک ماهه و یا کوتاهتر می‌تواند زمینه رشد و ترقی کلاس را فراهم کند چون با این کار هم برنامه ریزی مکانی و زمانی از لحاظ مدیریتی انجام داده و کارها بر اساس نظم و در عین حال خوش آیند به پیش می رود . </a:t>
            </a:r>
            <a:endParaRPr lang="en-US" dirty="0">
              <a:cs typeface="B Nazanin" pitchFamily="2" charset="-78"/>
            </a:endParaRPr>
          </a:p>
          <a:p>
            <a:pPr>
              <a:buNone/>
            </a:pPr>
            <a:r>
              <a:rPr lang="fa-IR" dirty="0">
                <a:cs typeface="B Nazanin" pitchFamily="2" charset="-78"/>
              </a:rPr>
              <a:t>یک معلم باید با رعایت مقدار تدریس تمیز دادن موضوعات درس سعی بر آن نماید که سلسله مراتب طبقات درس را رعایت کرده تا موضوعات بر اساس نوبت خود قابل هضم باشد</a:t>
            </a:r>
          </a:p>
        </p:txBody>
      </p:sp>
    </p:spTree>
  </p:cSld>
  <p:clrMapOvr>
    <a:masterClrMapping/>
  </p:clrMapOvr>
  <p:transition spd="slow">
    <p:wheel spokes="2"/>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286544"/>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None/>
            </a:pPr>
            <a:r>
              <a:rPr lang="fa-IR" b="1" dirty="0" smtClean="0">
                <a:cs typeface="B Nazanin" pitchFamily="2" charset="-78"/>
              </a:rPr>
              <a:t>ث) مطالب مورد تدریس را در ابتدای کلاس روی تخته یادداشت کنید :</a:t>
            </a:r>
            <a:endParaRPr lang="en-US" dirty="0" smtClean="0">
              <a:cs typeface="B Nazanin" pitchFamily="2" charset="-78"/>
            </a:endParaRPr>
          </a:p>
          <a:p>
            <a:pPr>
              <a:buNone/>
            </a:pPr>
            <a:r>
              <a:rPr lang="fa-IR" dirty="0" smtClean="0">
                <a:cs typeface="B Nazanin" pitchFamily="2" charset="-78"/>
              </a:rPr>
              <a:t>با توجه با نوشتن موضوع روی تخته برای شاگردان روشن می شود که موضوع درس چه چیزی می باشد و هنگام شرح مطالب همیشه به یک طرف رو نکند بلکه گاهی به موضوعات روی تخته و گاهی به طرف شاگردان رو کند . </a:t>
            </a:r>
            <a:endParaRPr lang="en-US" dirty="0" smtClean="0">
              <a:cs typeface="B Nazanin" pitchFamily="2" charset="-78"/>
            </a:endParaRPr>
          </a:p>
          <a:p>
            <a:pPr>
              <a:buNone/>
            </a:pPr>
            <a:r>
              <a:rPr lang="fa-IR" dirty="0" smtClean="0">
                <a:cs typeface="B Nazanin" pitchFamily="2" charset="-78"/>
              </a:rPr>
              <a:t>هنگام نوشتن مطالب روی تخته بعضی مواقع بدون در نظر گرفتن یک زمان خاص به شاگردان یک نگاه کوتاه داشته باشد تا بعضی مواقع واکنش شاگردان را نسبت به خود بدانیم [ بعضی موافع شاگردان حرکاتی اضافی و شکلک اضافی را اجرا می کنند که نیاز هست بدانیم ] البته در قبال واکنش آنها نیاز به تنبیه نیست بلکه همین کافی است که بدانیم در واقع این گونه حرکات شجاعی و سرعت در دقت در عمل یک مربی را برای شاگردان ثابت می کند . </a:t>
            </a:r>
            <a:endParaRPr lang="en-US" dirty="0" smtClean="0">
              <a:cs typeface="B Nazanin" pitchFamily="2" charset="-78"/>
            </a:endParaRPr>
          </a:p>
          <a:p>
            <a:pPr>
              <a:buNone/>
            </a:pPr>
            <a:r>
              <a:rPr lang="fa-IR" b="1" dirty="0" smtClean="0">
                <a:cs typeface="B Nazanin" pitchFamily="2" charset="-78"/>
              </a:rPr>
              <a:t>ج) در نحوه تدریس برای یادگیری مطالب زیاد از شکل استفاده کنید :</a:t>
            </a:r>
            <a:endParaRPr lang="en-US" dirty="0" smtClean="0">
              <a:cs typeface="B Nazanin" pitchFamily="2" charset="-78"/>
            </a:endParaRPr>
          </a:p>
          <a:p>
            <a:pPr>
              <a:buNone/>
            </a:pPr>
            <a:r>
              <a:rPr lang="fa-IR" dirty="0" smtClean="0">
                <a:cs typeface="B Nazanin" pitchFamily="2" charset="-78"/>
              </a:rPr>
              <a:t>	استفاده از مثال و داستان برای ارائه بهتر موضوعات درس خیلی نیاز است و در واقع غذای یک تدریس خوب استفاده از مثال و نمونه است . اگر چه مطالب خیلی مشکل و قابل هضم برای شاگردان هم نباشد با وجود یک مثال و داستان که شاگردان با آن موضوع آشنا باشند خیلی راحت تر می توانند موضوع را بفهمند و حتی در موقع امتحان درس با وجود شکل توضیحی درس می توانند  مطالب فرار درسی را خیلی زود به یاد بیاورند وقتی از شوق خوشحالی مطالب درس داستان‌ یا همان شکل را برای اثبات موضوع خود می نویسند . </a:t>
            </a:r>
            <a:endParaRPr lang="en-US" dirty="0" smtClean="0">
              <a:cs typeface="B Nazanin" pitchFamily="2" charset="-78"/>
            </a:endParaRPr>
          </a:p>
          <a:p>
            <a:pPr>
              <a:buNone/>
            </a:pPr>
            <a:r>
              <a:rPr lang="fa-IR" dirty="0" smtClean="0">
                <a:cs typeface="B Nazanin" pitchFamily="2" charset="-78"/>
              </a:rPr>
              <a:t>بنابراین یک مربی موفق مربی هست که برای مطالب ارائه شده بر اساس طرح درس کلاس باید مثالها و نمونه‌های عینی خیلی ساده که بچه ها هر روز در محیط اجتماعی خود با آن سر و کار دارند آماده کرده و در کلاس بر اساس موضوعات آنها را برای مکمل تعریف و تدریس خود بیان کند . استفاده از نمونه و شکل و اتفاقات واقعی محیط اجتماعی برای ارائه بهتر مطالب از اول ابتدایی تا مدارج عالی وحتی بالاتر هم نیاز و غذای اصلی کلاس درس می باشد . </a:t>
            </a:r>
            <a:endParaRPr lang="en-US" dirty="0" smtClean="0">
              <a:cs typeface="B Nazanin" pitchFamily="2" charset="-78"/>
            </a:endParaRPr>
          </a:p>
          <a:p>
            <a:pPr>
              <a:buNone/>
            </a:pPr>
            <a:endParaRPr lang="fa-IR" dirty="0"/>
          </a:p>
        </p:txBody>
      </p:sp>
    </p:spTree>
  </p:cSld>
  <p:clrMapOvr>
    <a:masterClrMapping/>
  </p:clrMapOvr>
  <p:transition spd="slow">
    <p:wheel spokes="2"/>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fa-IR" b="1" dirty="0" smtClean="0">
                <a:cs typeface="B Nazanin" pitchFamily="2" charset="-78"/>
              </a:rPr>
              <a:t>ح</a:t>
            </a:r>
            <a:r>
              <a:rPr lang="fa-IR" b="1" dirty="0">
                <a:cs typeface="B Nazanin" pitchFamily="2" charset="-78"/>
              </a:rPr>
              <a:t>) سعی نکنید که اشتباهات خود را توجیه کنید : </a:t>
            </a:r>
            <a:endParaRPr lang="en-US" dirty="0">
              <a:cs typeface="B Nazanin" pitchFamily="2" charset="-78"/>
            </a:endParaRPr>
          </a:p>
          <a:p>
            <a:r>
              <a:rPr lang="fa-IR" dirty="0">
                <a:cs typeface="B Nazanin" pitchFamily="2" charset="-78"/>
              </a:rPr>
              <a:t>	اگر یک معلم در تشریح یک بحث و توضیح دادن آن توانایی کافی نداشت و یا اینکه نتوانست جواب یک سؤال را بخوبی بدهد نباید کاری کند که عدم جواب و یا عدم ندانستن جواب سؤال را برای خود و دیگران به روشی غلط توجیه نماید ، چون اشتباهات زمینه ساز عدم فعالیت معلم برای پیدا کردن جواب مسئله و موجب کاهش جلب توجه دانش آموزان در کلاس درس را فراهم می‌کند . </a:t>
            </a:r>
            <a:endParaRPr lang="en-US" dirty="0">
              <a:cs typeface="B Nazanin" pitchFamily="2" charset="-78"/>
            </a:endParaRPr>
          </a:p>
          <a:p>
            <a:r>
              <a:rPr lang="fa-IR" dirty="0">
                <a:cs typeface="B Nazanin" pitchFamily="2" charset="-78"/>
              </a:rPr>
              <a:t>اگر از یک مربی یک رفتار نادرست و غیر صحیح سر بزند معلم سعی نکند که آن را برای خود و شاگردان توجیه نماید بلکه سعی در رفع و اصلاح آن کرده و زمینه ساز اصلاحات بعدی را هم برای خود و هم برای شاگردان فراهم نماید . </a:t>
            </a:r>
            <a:endParaRPr lang="en-US" dirty="0">
              <a:cs typeface="B Nazanin" pitchFamily="2" charset="-78"/>
            </a:endParaRPr>
          </a:p>
          <a:p>
            <a:r>
              <a:rPr lang="fa-IR" b="1" dirty="0">
                <a:cs typeface="B Nazanin" pitchFamily="2" charset="-78"/>
              </a:rPr>
              <a:t>خ) از روش سخنرانی و زیاد حرف زدن پرهیز نمایند :</a:t>
            </a:r>
            <a:endParaRPr lang="en-US" dirty="0">
              <a:cs typeface="B Nazanin" pitchFamily="2" charset="-78"/>
            </a:endParaRPr>
          </a:p>
          <a:p>
            <a:r>
              <a:rPr lang="fa-IR" dirty="0">
                <a:cs typeface="B Nazanin" pitchFamily="2" charset="-78"/>
              </a:rPr>
              <a:t>بدترین روش برای ارائه مطالب آموزشی در مدرسه و یا مکانهای آموزشی روش سخنرانی می باشد چون در این گونه اسلوب فرد در یک مکان مشخص و حالتی خشک و بدون تحرک و حتی بدون تغییرات لحنی در نت صداها شروع به ارائه مطالب می کند که در کل زمینه یک خواب آرام فراهم می‌نماید . </a:t>
            </a:r>
            <a:endParaRPr lang="en-US" dirty="0">
              <a:cs typeface="B Nazanin" pitchFamily="2" charset="-78"/>
            </a:endParaRPr>
          </a:p>
          <a:p>
            <a:r>
              <a:rPr lang="fa-IR" dirty="0">
                <a:cs typeface="B Nazanin" pitchFamily="2" charset="-78"/>
              </a:rPr>
              <a:t>آقای قرائتی برای یک کلاس 60 دقیقه‌ای در یک برنامه تلویزیونی در سال 85  در روش سخنرانی چنین بیان کرده است که : </a:t>
            </a:r>
            <a:endParaRPr lang="en-US" dirty="0">
              <a:cs typeface="B Nazanin" pitchFamily="2" charset="-78"/>
            </a:endParaRPr>
          </a:p>
          <a:p>
            <a:r>
              <a:rPr lang="fa-IR" dirty="0">
                <a:cs typeface="B Nazanin" pitchFamily="2" charset="-78"/>
              </a:rPr>
              <a:t>20 دقیقه اول کلاس دل است یعنی با دل و اشتیاق کامل مطالب و به محیط و تغییرات آن توجه می‌نمایند ، 20 دقیقه دوم فقط گوش می دهند و اصلاً متوجه بحث نمی شوند ، 20 دقیقه سوم علاوه بر </a:t>
            </a:r>
            <a:endParaRPr lang="en-US" dirty="0">
              <a:cs typeface="B Nazanin" pitchFamily="2" charset="-78"/>
            </a:endParaRPr>
          </a:p>
          <a:p>
            <a:r>
              <a:rPr lang="fa-IR" dirty="0">
                <a:cs typeface="B Nazanin" pitchFamily="2" charset="-78"/>
              </a:rPr>
              <a:t>اینکه اصلاً گوش نمی دهند بلکه امکان زدن حرف‌های زشت و ناپسند به فرد سخنران هم وجود دارد</a:t>
            </a:r>
          </a:p>
        </p:txBody>
      </p:sp>
    </p:spTree>
  </p:cSld>
  <p:clrMapOvr>
    <a:masterClrMapping/>
  </p:clrMapOvr>
  <p:transition spd="slow">
    <p:wheel spokes="2"/>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3570" y="142852"/>
            <a:ext cx="3057492" cy="571504"/>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fa-IR" sz="4000" dirty="0" smtClean="0">
                <a:cs typeface="B Nazanin" pitchFamily="2" charset="-78"/>
              </a:rPr>
              <a:t>بالا بردن كيفيت</a:t>
            </a:r>
            <a:endParaRPr lang="fa-IR" sz="4000" dirty="0">
              <a:cs typeface="B Nazanin" pitchFamily="2" charset="-78"/>
            </a:endParaRPr>
          </a:p>
        </p:txBody>
      </p:sp>
      <p:sp>
        <p:nvSpPr>
          <p:cNvPr id="3" name="Subtitle 2"/>
          <p:cNvSpPr>
            <a:spLocks noGrp="1"/>
          </p:cNvSpPr>
          <p:nvPr>
            <p:ph type="subTitle" idx="1"/>
          </p:nvPr>
        </p:nvSpPr>
        <p:spPr>
          <a:xfrm>
            <a:off x="142844" y="785794"/>
            <a:ext cx="8858312" cy="5786478"/>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lgn="r"/>
            <a:r>
              <a:rPr lang="fa-IR" dirty="0" smtClean="0">
                <a:solidFill>
                  <a:schemeClr val="tx1"/>
                </a:solidFill>
                <a:cs typeface="B Nazanin" pitchFamily="2" charset="-78"/>
              </a:rPr>
              <a:t>1- در </a:t>
            </a:r>
            <a:r>
              <a:rPr lang="fa-IR" dirty="0">
                <a:solidFill>
                  <a:schemeClr val="tx1"/>
                </a:solidFill>
                <a:cs typeface="B Nazanin" pitchFamily="2" charset="-78"/>
              </a:rPr>
              <a:t>افزايش آگاهيها و محتواي علمي و درسي خود بكوشيم .</a:t>
            </a:r>
            <a:br>
              <a:rPr lang="fa-IR" dirty="0">
                <a:solidFill>
                  <a:schemeClr val="tx1"/>
                </a:solidFill>
                <a:cs typeface="B Nazanin" pitchFamily="2" charset="-78"/>
              </a:rPr>
            </a:br>
            <a:r>
              <a:rPr lang="fa-IR" dirty="0">
                <a:solidFill>
                  <a:schemeClr val="tx1"/>
                </a:solidFill>
                <a:cs typeface="B Nazanin" pitchFamily="2" charset="-78"/>
              </a:rPr>
              <a:t>2 - از روشهاي نوين تدريس آگاهي كامل داشته و توان بكارگيري آنها را در خود ايجاد كنيم .</a:t>
            </a:r>
            <a:br>
              <a:rPr lang="fa-IR" dirty="0">
                <a:solidFill>
                  <a:schemeClr val="tx1"/>
                </a:solidFill>
                <a:cs typeface="B Nazanin" pitchFamily="2" charset="-78"/>
              </a:rPr>
            </a:br>
            <a:r>
              <a:rPr lang="fa-IR" dirty="0">
                <a:solidFill>
                  <a:schemeClr val="tx1"/>
                </a:solidFill>
                <a:cs typeface="B Nazanin" pitchFamily="2" charset="-78"/>
              </a:rPr>
              <a:t>3 - از محفوظات خوب و زيادي بهره مند باشيم تا بتوانيم در هنگام تدريس از آنها استفاده كنيم .</a:t>
            </a:r>
            <a:br>
              <a:rPr lang="fa-IR" dirty="0">
                <a:solidFill>
                  <a:schemeClr val="tx1"/>
                </a:solidFill>
                <a:cs typeface="B Nazanin" pitchFamily="2" charset="-78"/>
              </a:rPr>
            </a:br>
            <a:r>
              <a:rPr lang="fa-IR" dirty="0">
                <a:solidFill>
                  <a:schemeClr val="tx1"/>
                </a:solidFill>
                <a:cs typeface="B Nazanin" pitchFamily="2" charset="-78"/>
              </a:rPr>
              <a:t>4 - براي هر درس مطالب نو و تازه اي داشته باشيم .</a:t>
            </a:r>
            <a:br>
              <a:rPr lang="fa-IR" dirty="0">
                <a:solidFill>
                  <a:schemeClr val="tx1"/>
                </a:solidFill>
                <a:cs typeface="B Nazanin" pitchFamily="2" charset="-78"/>
              </a:rPr>
            </a:br>
            <a:r>
              <a:rPr lang="fa-IR" dirty="0">
                <a:solidFill>
                  <a:schemeClr val="tx1"/>
                </a:solidFill>
                <a:cs typeface="B Nazanin" pitchFamily="2" charset="-78"/>
              </a:rPr>
              <a:t>5 - از تجربيات درسي و تدريس ديگران بي بهره نمانيم .</a:t>
            </a:r>
            <a:br>
              <a:rPr lang="fa-IR" dirty="0">
                <a:solidFill>
                  <a:schemeClr val="tx1"/>
                </a:solidFill>
                <a:cs typeface="B Nazanin" pitchFamily="2" charset="-78"/>
              </a:rPr>
            </a:br>
            <a:r>
              <a:rPr lang="fa-IR" dirty="0">
                <a:solidFill>
                  <a:schemeClr val="tx1"/>
                </a:solidFill>
                <a:cs typeface="B Nazanin" pitchFamily="2" charset="-78"/>
              </a:rPr>
              <a:t>6 - معمولا هنرمندي استاد در جلسه اول تدريس مشخص مي شود، پس روي جلسه اول فكر و مطالعه بيشتري داشته باشيم و آن را دست كم نگيريم .</a:t>
            </a:r>
            <a:br>
              <a:rPr lang="fa-IR" dirty="0">
                <a:solidFill>
                  <a:schemeClr val="tx1"/>
                </a:solidFill>
                <a:cs typeface="B Nazanin" pitchFamily="2" charset="-78"/>
              </a:rPr>
            </a:br>
            <a:r>
              <a:rPr lang="fa-IR" dirty="0">
                <a:solidFill>
                  <a:schemeClr val="tx1"/>
                </a:solidFill>
                <a:cs typeface="B Nazanin" pitchFamily="2" charset="-78"/>
              </a:rPr>
              <a:t>7 - از دسته بندي كردن مطالب - كه در تفهيم مطالب نقش زيادي دارد - و داشتن ابتكار و خلاقيت در ارائه آنها غافل نمانيم .</a:t>
            </a:r>
            <a:br>
              <a:rPr lang="fa-IR" dirty="0">
                <a:solidFill>
                  <a:schemeClr val="tx1"/>
                </a:solidFill>
                <a:cs typeface="B Nazanin" pitchFamily="2" charset="-78"/>
              </a:rPr>
            </a:br>
            <a:r>
              <a:rPr lang="fa-IR" dirty="0">
                <a:solidFill>
                  <a:schemeClr val="tx1"/>
                </a:solidFill>
                <a:cs typeface="B Nazanin" pitchFamily="2" charset="-78"/>
              </a:rPr>
              <a:t>8 - داشتن مطالعه هميشگي و نوشتن رئوس مطالب بر روي يك كاغذ به صورت دسته بندي شده و تدريس از روي آن را فراموش نكنيم .</a:t>
            </a:r>
            <a:br>
              <a:rPr lang="fa-IR" dirty="0">
                <a:solidFill>
                  <a:schemeClr val="tx1"/>
                </a:solidFill>
                <a:cs typeface="B Nazanin" pitchFamily="2" charset="-78"/>
              </a:rPr>
            </a:br>
            <a:r>
              <a:rPr lang="fa-IR" dirty="0">
                <a:solidFill>
                  <a:schemeClr val="tx1"/>
                </a:solidFill>
                <a:cs typeface="B Nazanin" pitchFamily="2" charset="-78"/>
              </a:rPr>
              <a:t>9 - داشتن جزوه و متن درسي و برقرار نمودن ارتباط بين درسها و نكات تربيتي را از ياد نبريم .</a:t>
            </a:r>
            <a:br>
              <a:rPr lang="fa-IR" dirty="0">
                <a:solidFill>
                  <a:schemeClr val="tx1"/>
                </a:solidFill>
                <a:cs typeface="B Nazanin" pitchFamily="2" charset="-78"/>
              </a:rPr>
            </a:br>
            <a:r>
              <a:rPr lang="fa-IR" dirty="0">
                <a:solidFill>
                  <a:schemeClr val="tx1"/>
                </a:solidFill>
                <a:cs typeface="B Nazanin" pitchFamily="2" charset="-78"/>
              </a:rPr>
              <a:t>10 - به كيفيت مطالب و تنوع آنها در هنگام تدريس توجه كنيم .</a:t>
            </a:r>
            <a:br>
              <a:rPr lang="fa-IR" dirty="0">
                <a:solidFill>
                  <a:schemeClr val="tx1"/>
                </a:solidFill>
                <a:cs typeface="B Nazanin" pitchFamily="2" charset="-78"/>
              </a:rPr>
            </a:br>
            <a:r>
              <a:rPr lang="fa-IR" dirty="0">
                <a:solidFill>
                  <a:schemeClr val="tx1"/>
                </a:solidFill>
                <a:cs typeface="B Nazanin" pitchFamily="2" charset="-78"/>
              </a:rPr>
              <a:t>11 - سعي كنيم شاگردان ما در رابطه با درس فعاليت عملي داشته باشند .</a:t>
            </a:r>
            <a:br>
              <a:rPr lang="fa-IR" dirty="0">
                <a:solidFill>
                  <a:schemeClr val="tx1"/>
                </a:solidFill>
                <a:cs typeface="B Nazanin" pitchFamily="2" charset="-78"/>
              </a:rPr>
            </a:br>
            <a:r>
              <a:rPr lang="fa-IR" dirty="0">
                <a:solidFill>
                  <a:schemeClr val="tx1"/>
                </a:solidFill>
                <a:cs typeface="B Nazanin" pitchFamily="2" charset="-78"/>
              </a:rPr>
              <a:t>12 - از محسوسات بيشتر از معقولات استفاده كنيم مگر در موارد نياز و ضروري .</a:t>
            </a:r>
            <a:br>
              <a:rPr lang="fa-IR" dirty="0">
                <a:solidFill>
                  <a:schemeClr val="tx1"/>
                </a:solidFill>
                <a:cs typeface="B Nazanin" pitchFamily="2" charset="-78"/>
              </a:rPr>
            </a:br>
            <a:r>
              <a:rPr lang="fa-IR" dirty="0">
                <a:solidFill>
                  <a:schemeClr val="tx1"/>
                </a:solidFill>
                <a:cs typeface="B Nazanin" pitchFamily="2" charset="-78"/>
              </a:rPr>
              <a:t>13 - تلاش كنيم از علوم مورد نياز و مرتبط با درس خود بهره مند باشيم .</a:t>
            </a:r>
            <a:br>
              <a:rPr lang="fa-IR" dirty="0">
                <a:solidFill>
                  <a:schemeClr val="tx1"/>
                </a:solidFill>
                <a:cs typeface="B Nazanin" pitchFamily="2" charset="-78"/>
              </a:rPr>
            </a:br>
            <a:r>
              <a:rPr lang="fa-IR" dirty="0">
                <a:solidFill>
                  <a:schemeClr val="tx1"/>
                </a:solidFill>
                <a:cs typeface="B Nazanin" pitchFamily="2" charset="-78"/>
              </a:rPr>
              <a:t>14 - در هنگام تدريس از موضوع درس و بحث خارج نشويم و خلاصه و جمع بندي و نتيجه درس را در آخر كلاس بيان كنيم .</a:t>
            </a:r>
            <a:br>
              <a:rPr lang="fa-IR" dirty="0">
                <a:solidFill>
                  <a:schemeClr val="tx1"/>
                </a:solidFill>
                <a:cs typeface="B Nazanin" pitchFamily="2" charset="-78"/>
              </a:rPr>
            </a:br>
            <a:r>
              <a:rPr lang="fa-IR" dirty="0">
                <a:solidFill>
                  <a:schemeClr val="tx1"/>
                </a:solidFill>
                <a:cs typeface="B Nazanin" pitchFamily="2" charset="-78"/>
              </a:rPr>
              <a:t>15 - سعي كنيم اشكالات تدريس خود را رفع كنيم .</a:t>
            </a:r>
            <a:br>
              <a:rPr lang="fa-IR" dirty="0">
                <a:solidFill>
                  <a:schemeClr val="tx1"/>
                </a:solidFill>
                <a:cs typeface="B Nazanin" pitchFamily="2" charset="-78"/>
              </a:rPr>
            </a:br>
            <a:r>
              <a:rPr lang="fa-IR" dirty="0">
                <a:solidFill>
                  <a:schemeClr val="tx1"/>
                </a:solidFill>
                <a:cs typeface="B Nazanin" pitchFamily="2" charset="-78"/>
              </a:rPr>
              <a:t>16 - بيش از ظرفيت و توانايي خود تدريس نكنيم كه بيماريهاي روحي و جسمي در پي دارد </a:t>
            </a:r>
          </a:p>
        </p:txBody>
      </p:sp>
    </p:spTree>
  </p:cSld>
  <p:clrMapOvr>
    <a:masterClrMapping/>
  </p:clrMapOvr>
  <p:transition spd="slow">
    <p:wheel spokes="2"/>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074" y="142852"/>
            <a:ext cx="2471726" cy="582594"/>
          </a:xfrm>
        </p:spPr>
        <p:txBody>
          <a:bodyPr>
            <a:normAutofit fontScale="90000"/>
          </a:bodyPr>
          <a:lstStyle/>
          <a:p>
            <a:r>
              <a:rPr lang="fa-IR" dirty="0" smtClean="0"/>
              <a:t>معنويت</a:t>
            </a:r>
            <a:endParaRPr lang="fa-IR" dirty="0"/>
          </a:p>
        </p:txBody>
      </p:sp>
      <p:sp>
        <p:nvSpPr>
          <p:cNvPr id="3" name="Content Placeholder 2"/>
          <p:cNvSpPr>
            <a:spLocks noGrp="1"/>
          </p:cNvSpPr>
          <p:nvPr>
            <p:ph idx="1"/>
          </p:nvPr>
        </p:nvSpPr>
        <p:spPr>
          <a:xfrm>
            <a:off x="142844" y="785794"/>
            <a:ext cx="8715436" cy="5857916"/>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buNone/>
            </a:pPr>
            <a:r>
              <a:rPr lang="fa-IR" dirty="0" smtClean="0">
                <a:cs typeface="B Nazanin" pitchFamily="2" charset="-78"/>
              </a:rPr>
              <a:t>1- توكل </a:t>
            </a:r>
            <a:r>
              <a:rPr lang="fa-IR" dirty="0">
                <a:cs typeface="B Nazanin" pitchFamily="2" charset="-78"/>
              </a:rPr>
              <a:t>بر خداوند و توسل به معصومين عليهم السلام بويژه حضرت فاطمه زهراعليها السلام و حضرت مهدي عليه السلام را فراموش نكنيم.</a:t>
            </a:r>
            <a:br>
              <a:rPr lang="fa-IR" dirty="0">
                <a:cs typeface="B Nazanin" pitchFamily="2" charset="-78"/>
              </a:rPr>
            </a:br>
            <a:r>
              <a:rPr lang="fa-IR" dirty="0">
                <a:cs typeface="B Nazanin" pitchFamily="2" charset="-78"/>
              </a:rPr>
              <a:t>2 - با كودكان و نوجوانان رابطه معنوي و روحي داشته </a:t>
            </a:r>
            <a:r>
              <a:rPr lang="fa-IR" dirty="0" smtClean="0">
                <a:cs typeface="B Nazanin" pitchFamily="2" charset="-78"/>
              </a:rPr>
              <a:t>باشيم</a:t>
            </a:r>
            <a:r>
              <a:rPr lang="fa-IR" dirty="0">
                <a:cs typeface="B Nazanin" pitchFamily="2" charset="-78"/>
              </a:rPr>
              <a:t/>
            </a:r>
            <a:br>
              <a:rPr lang="fa-IR" dirty="0">
                <a:cs typeface="B Nazanin" pitchFamily="2" charset="-78"/>
              </a:rPr>
            </a:br>
            <a:r>
              <a:rPr lang="fa-IR" dirty="0">
                <a:cs typeface="B Nazanin" pitchFamily="2" charset="-78"/>
              </a:rPr>
              <a:t>3 - با نام خدا درس را شروع كنيم و بعد از آن، حمد خدا و درود بر پيامبر گرامي اسلام صلي الله عليه وآله و ائمه معصومين عليهم السلام را فراموش نكنيم.</a:t>
            </a:r>
            <a:br>
              <a:rPr lang="fa-IR" dirty="0">
                <a:cs typeface="B Nazanin" pitchFamily="2" charset="-78"/>
              </a:rPr>
            </a:br>
            <a:r>
              <a:rPr lang="fa-IR" dirty="0">
                <a:cs typeface="B Nazanin" pitchFamily="2" charset="-78"/>
              </a:rPr>
              <a:t>4 - پيش از هر دوره كلاسداري دو ركعت نماز بخوانيم و از خدا بخواهيم كه ما را در تدريس و هدايت مخاطبين موفق بدارد.</a:t>
            </a:r>
            <a:br>
              <a:rPr lang="fa-IR" dirty="0">
                <a:cs typeface="B Nazanin" pitchFamily="2" charset="-78"/>
              </a:rPr>
            </a:br>
            <a:r>
              <a:rPr lang="fa-IR" dirty="0">
                <a:cs typeface="B Nazanin" pitchFamily="2" charset="-78"/>
              </a:rPr>
              <a:t>5 - به ارزشها و آرمانها و اصول اسلامي متعهد و مقيد باشيم.</a:t>
            </a:r>
            <a:br>
              <a:rPr lang="fa-IR" dirty="0">
                <a:cs typeface="B Nazanin" pitchFamily="2" charset="-78"/>
              </a:rPr>
            </a:br>
            <a:r>
              <a:rPr lang="fa-IR" dirty="0">
                <a:cs typeface="B Nazanin" pitchFamily="2" charset="-78"/>
              </a:rPr>
              <a:t>6 - حتي الامكان با وضو و طهارت وارد كلاس شويم.</a:t>
            </a:r>
            <a:br>
              <a:rPr lang="fa-IR" dirty="0">
                <a:cs typeface="B Nazanin" pitchFamily="2" charset="-78"/>
              </a:rPr>
            </a:br>
            <a:r>
              <a:rPr lang="fa-IR" dirty="0">
                <a:cs typeface="B Nazanin" pitchFamily="2" charset="-78"/>
              </a:rPr>
              <a:t>7 – تدريس به كودكان و نوجوانان را وظيفه شرعي بدانيم نه يك شغل معمولي و به كار خويش بعنوان يك كار معنوي ايمان و اعتقاد قلبي داشته باشيم.</a:t>
            </a:r>
            <a:br>
              <a:rPr lang="fa-IR" dirty="0">
                <a:cs typeface="B Nazanin" pitchFamily="2" charset="-78"/>
              </a:rPr>
            </a:br>
            <a:r>
              <a:rPr lang="fa-IR" dirty="0">
                <a:cs typeface="B Nazanin" pitchFamily="2" charset="-78"/>
              </a:rPr>
              <a:t>8 - از احاديث صحيح و معتبري - كه مباحث اخلاقي و معنوي را بيان مي كنند - در تدريس خود استفاده كنيم.</a:t>
            </a:r>
            <a:br>
              <a:rPr lang="fa-IR" dirty="0">
                <a:cs typeface="B Nazanin" pitchFamily="2" charset="-78"/>
              </a:rPr>
            </a:br>
            <a:r>
              <a:rPr lang="fa-IR" dirty="0">
                <a:cs typeface="B Nazanin" pitchFamily="2" charset="-78"/>
              </a:rPr>
              <a:t>9 - در صورتي كه كلاس ما غير از آموزش قرآن بود، پيش از تدريس، آيه اي از قرآن و يا حديثي از معصومين عليهم السلام را بخوانيم.</a:t>
            </a:r>
            <a:br>
              <a:rPr lang="fa-IR" dirty="0">
                <a:cs typeface="B Nazanin" pitchFamily="2" charset="-78"/>
              </a:rPr>
            </a:br>
            <a:endParaRPr lang="fa-IR" dirty="0">
              <a:cs typeface="B Nazanin" pitchFamily="2" charset="-78"/>
            </a:endParaRPr>
          </a:p>
        </p:txBody>
      </p:sp>
    </p:spTree>
  </p:cSld>
  <p:clrMapOvr>
    <a:masterClrMapping/>
  </p:clrMapOvr>
  <p:transition spd="slow">
    <p:wheel spokes="2"/>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2" y="142852"/>
            <a:ext cx="2400288" cy="582594"/>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fa-IR" dirty="0" smtClean="0">
                <a:cs typeface="B Nazanin" pitchFamily="2" charset="-78"/>
              </a:rPr>
              <a:t>محبوبيت</a:t>
            </a:r>
            <a:endParaRPr lang="fa-IR" dirty="0">
              <a:cs typeface="B Nazanin" pitchFamily="2" charset="-78"/>
            </a:endParaRPr>
          </a:p>
        </p:txBody>
      </p:sp>
      <p:sp>
        <p:nvSpPr>
          <p:cNvPr id="3" name="Content Placeholder 2"/>
          <p:cNvSpPr>
            <a:spLocks noGrp="1"/>
          </p:cNvSpPr>
          <p:nvPr>
            <p:ph idx="1"/>
          </p:nvPr>
        </p:nvSpPr>
        <p:spPr>
          <a:xfrm>
            <a:off x="214282" y="928670"/>
            <a:ext cx="8643998" cy="5643602"/>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buNone/>
            </a:pPr>
            <a:r>
              <a:rPr lang="fa-IR" dirty="0">
                <a:cs typeface="B Nazanin" pitchFamily="2" charset="-78"/>
              </a:rPr>
              <a:t>محبوبيت استاد نزد كودكان و نوجوانان، اولين شرط تاثيرگذاري او بر آنان است </a:t>
            </a:r>
            <a:endParaRPr lang="fa-IR" dirty="0" smtClean="0">
              <a:cs typeface="B Nazanin" pitchFamily="2" charset="-78"/>
            </a:endParaRPr>
          </a:p>
          <a:p>
            <a:pPr>
              <a:buNone/>
            </a:pPr>
            <a:r>
              <a:rPr lang="fa-IR" dirty="0" smtClean="0">
                <a:cs typeface="B Nazanin" pitchFamily="2" charset="-78"/>
              </a:rPr>
              <a:t>     1- تفاوتهاي </a:t>
            </a:r>
            <a:r>
              <a:rPr lang="fa-IR" dirty="0">
                <a:cs typeface="B Nazanin" pitchFamily="2" charset="-78"/>
              </a:rPr>
              <a:t>فردي كودكان و نوجوانان را بشناسيم و با هر يك از آنها با توجه به شرايط روحي و جسمي، رفتاري مناسب داشته باشيم .</a:t>
            </a:r>
            <a:br>
              <a:rPr lang="fa-IR" dirty="0">
                <a:cs typeface="B Nazanin" pitchFamily="2" charset="-78"/>
              </a:rPr>
            </a:br>
            <a:r>
              <a:rPr lang="fa-IR" dirty="0">
                <a:cs typeface="B Nazanin" pitchFamily="2" charset="-78"/>
              </a:rPr>
              <a:t>2 - نسبت به همه شاگردان، روحيه عفو و اغماض و ارفاق داشته باشيم و حتي الامكان عذر آنان را بپذيريم .</a:t>
            </a:r>
            <a:br>
              <a:rPr lang="fa-IR" dirty="0">
                <a:cs typeface="B Nazanin" pitchFamily="2" charset="-78"/>
              </a:rPr>
            </a:br>
            <a:r>
              <a:rPr lang="fa-IR" dirty="0">
                <a:cs typeface="B Nazanin" pitchFamily="2" charset="-78"/>
              </a:rPr>
              <a:t>3 - رازدار و محرم اسرار شاگردان خود باشيم .</a:t>
            </a:r>
            <a:br>
              <a:rPr lang="fa-IR" dirty="0">
                <a:cs typeface="B Nazanin" pitchFamily="2" charset="-78"/>
              </a:rPr>
            </a:br>
            <a:r>
              <a:rPr lang="fa-IR" dirty="0">
                <a:cs typeface="B Nazanin" pitchFamily="2" charset="-78"/>
              </a:rPr>
              <a:t>4 - براي كودكان، نوجوانان و جوانان، مشاور خوبي باشيم .</a:t>
            </a:r>
            <a:br>
              <a:rPr lang="fa-IR" dirty="0">
                <a:cs typeface="B Nazanin" pitchFamily="2" charset="-78"/>
              </a:rPr>
            </a:br>
            <a:r>
              <a:rPr lang="fa-IR" dirty="0">
                <a:cs typeface="B Nazanin" pitchFamily="2" charset="-78"/>
              </a:rPr>
              <a:t>5 - از بكارگيري كلمه «من » در حد امكان خودداري كنيم .</a:t>
            </a:r>
            <a:br>
              <a:rPr lang="fa-IR" dirty="0">
                <a:cs typeface="B Nazanin" pitchFamily="2" charset="-78"/>
              </a:rPr>
            </a:br>
            <a:r>
              <a:rPr lang="fa-IR" dirty="0">
                <a:cs typeface="B Nazanin" pitchFamily="2" charset="-78"/>
              </a:rPr>
              <a:t>6 - نام اشخاص را كمتر و در حد ضرورت ذكر كنيم .</a:t>
            </a:r>
            <a:br>
              <a:rPr lang="fa-IR" dirty="0">
                <a:cs typeface="B Nazanin" pitchFamily="2" charset="-78"/>
              </a:rPr>
            </a:br>
            <a:r>
              <a:rPr lang="fa-IR" dirty="0">
                <a:cs typeface="B Nazanin" pitchFamily="2" charset="-78"/>
              </a:rPr>
              <a:t>7 - تلاش كنيم بيش از مدرس بودن مربي دلسوزي باشيم .</a:t>
            </a:r>
            <a:br>
              <a:rPr lang="fa-IR" dirty="0">
                <a:cs typeface="B Nazanin" pitchFamily="2" charset="-78"/>
              </a:rPr>
            </a:br>
            <a:r>
              <a:rPr lang="fa-IR" dirty="0">
                <a:cs typeface="B Nazanin" pitchFamily="2" charset="-78"/>
              </a:rPr>
              <a:t>8 - شاگردان را هرگز به خود وابسته نكنيم .</a:t>
            </a:r>
            <a:br>
              <a:rPr lang="fa-IR" dirty="0">
                <a:cs typeface="B Nazanin" pitchFamily="2" charset="-78"/>
              </a:rPr>
            </a:br>
            <a:r>
              <a:rPr lang="fa-IR" dirty="0">
                <a:cs typeface="B Nazanin" pitchFamily="2" charset="-78"/>
              </a:rPr>
              <a:t>9 - در مقابل شاگردان از زحمات اساتيد خود و از فعاليت ديگران قدرداني و تشكر كنيم .</a:t>
            </a:r>
            <a:br>
              <a:rPr lang="fa-IR" dirty="0">
                <a:cs typeface="B Nazanin" pitchFamily="2" charset="-78"/>
              </a:rPr>
            </a:br>
            <a:r>
              <a:rPr lang="fa-IR" dirty="0">
                <a:cs typeface="B Nazanin" pitchFamily="2" charset="-78"/>
              </a:rPr>
              <a:t>10 - هرگز رفتار غلط شاگردان را به منزله توهين به شخص خود تلقي نكنيم .</a:t>
            </a:r>
            <a:br>
              <a:rPr lang="fa-IR" dirty="0">
                <a:cs typeface="B Nazanin" pitchFamily="2" charset="-78"/>
              </a:rPr>
            </a:br>
            <a:r>
              <a:rPr lang="fa-IR" dirty="0">
                <a:cs typeface="B Nazanin" pitchFamily="2" charset="-78"/>
              </a:rPr>
              <a:t>11 - زود عصباني نشويم و بطور كلي از عصبانيت پرهيز كنيم .</a:t>
            </a:r>
            <a:br>
              <a:rPr lang="fa-IR" dirty="0">
                <a:cs typeface="B Nazanin" pitchFamily="2" charset="-78"/>
              </a:rPr>
            </a:br>
            <a:r>
              <a:rPr lang="fa-IR" dirty="0">
                <a:cs typeface="B Nazanin" pitchFamily="2" charset="-78"/>
              </a:rPr>
              <a:t>12 - هرگز كودك و نوجوان متخلف را به عذرخواهي از خود مجبور نكنيم .</a:t>
            </a:r>
            <a:br>
              <a:rPr lang="fa-IR" dirty="0">
                <a:cs typeface="B Nazanin" pitchFamily="2" charset="-78"/>
              </a:rPr>
            </a:br>
            <a:r>
              <a:rPr lang="fa-IR" dirty="0">
                <a:cs typeface="B Nazanin" pitchFamily="2" charset="-78"/>
              </a:rPr>
              <a:t>13 - سعي كنيم شرايط روحي شاگرد را درك كرده، و به احساسات او احترام بگذاريم .</a:t>
            </a:r>
            <a:br>
              <a:rPr lang="fa-IR" dirty="0">
                <a:cs typeface="B Nazanin" pitchFamily="2" charset="-78"/>
              </a:rPr>
            </a:br>
            <a:r>
              <a:rPr lang="fa-IR" dirty="0">
                <a:cs typeface="B Nazanin" pitchFamily="2" charset="-78"/>
              </a:rPr>
              <a:t>14 - ظرفيت روحي و استقامت در برابر مشكلات را در شاگردان تقويت </a:t>
            </a:r>
            <a:r>
              <a:rPr lang="fa-IR" dirty="0"/>
              <a:t>كنيم </a:t>
            </a:r>
          </a:p>
        </p:txBody>
      </p:sp>
    </p:spTree>
  </p:cSld>
  <p:clrMapOvr>
    <a:masterClrMapping/>
  </p:clrMapOvr>
  <p:transition spd="slow">
    <p:wheel spokes="2"/>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928710"/>
          </a:xfrm>
        </p:spPr>
        <p:style>
          <a:lnRef idx="2">
            <a:schemeClr val="accent6"/>
          </a:lnRef>
          <a:fillRef idx="1">
            <a:schemeClr val="lt1"/>
          </a:fillRef>
          <a:effectRef idx="0">
            <a:schemeClr val="accent6"/>
          </a:effectRef>
          <a:fontRef idx="minor">
            <a:schemeClr val="dk1"/>
          </a:fontRef>
        </p:style>
        <p:txBody>
          <a:bodyPr/>
          <a:lstStyle/>
          <a:p>
            <a:r>
              <a:rPr lang="fa-IR" dirty="0" smtClean="0">
                <a:cs typeface="B Nazanin" pitchFamily="2" charset="-78"/>
              </a:rPr>
              <a:t>تفاوت هاي فردي</a:t>
            </a:r>
            <a:endParaRPr lang="fa-IR" dirty="0">
              <a:cs typeface="B Nazanin" pitchFamily="2" charset="-78"/>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smtClean="0"/>
              <a:t>PQ</a:t>
            </a:r>
          </a:p>
          <a:p>
            <a:r>
              <a:rPr lang="en-US" dirty="0" smtClean="0"/>
              <a:t>IQ</a:t>
            </a:r>
          </a:p>
          <a:p>
            <a:r>
              <a:rPr lang="en-US" dirty="0" smtClean="0"/>
              <a:t>EQ</a:t>
            </a:r>
          </a:p>
          <a:p>
            <a:r>
              <a:rPr lang="en-US" dirty="0" smtClean="0"/>
              <a:t>SQ</a:t>
            </a:r>
            <a:endParaRPr lang="fa-IR" dirty="0"/>
          </a:p>
        </p:txBody>
      </p:sp>
    </p:spTree>
  </p:cSld>
  <p:clrMapOvr>
    <a:masterClrMapping/>
  </p:clrMapOvr>
  <p:transition spd="slow">
    <p:wheel spokes="2"/>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a-IR" dirty="0" smtClean="0"/>
              <a:t>اخلاق</a:t>
            </a:r>
            <a:endParaRPr lang="fa-IR" dirty="0"/>
          </a:p>
        </p:txBody>
      </p:sp>
      <p:sp>
        <p:nvSpPr>
          <p:cNvPr id="3" name="Content Placeholder 2"/>
          <p:cNvSpPr>
            <a:spLocks noGrp="1"/>
          </p:cNvSpPr>
          <p:nvPr>
            <p:ph idx="1"/>
          </p:nvPr>
        </p:nvSpPr>
        <p:spPr>
          <a:xfrm>
            <a:off x="285720" y="928670"/>
            <a:ext cx="8572560" cy="5715040"/>
          </a:xfrm>
        </p:spPr>
        <p:style>
          <a:lnRef idx="1">
            <a:schemeClr val="accent2"/>
          </a:lnRef>
          <a:fillRef idx="2">
            <a:schemeClr val="accent2"/>
          </a:fillRef>
          <a:effectRef idx="1">
            <a:schemeClr val="accent2"/>
          </a:effectRef>
          <a:fontRef idx="minor">
            <a:schemeClr val="dk1"/>
          </a:fontRef>
        </p:style>
        <p:txBody>
          <a:bodyPr anchor="ctr">
            <a:normAutofit fontScale="62500" lnSpcReduction="20000"/>
          </a:bodyPr>
          <a:lstStyle/>
          <a:p>
            <a:pPr>
              <a:buNone/>
            </a:pPr>
            <a:r>
              <a:rPr lang="fa-IR" dirty="0"/>
              <a:t/>
            </a:r>
            <a:br>
              <a:rPr lang="fa-IR" dirty="0"/>
            </a:br>
            <a:r>
              <a:rPr lang="fa-IR" dirty="0" smtClean="0"/>
              <a:t>- </a:t>
            </a:r>
            <a:r>
              <a:rPr lang="fa-IR" dirty="0"/>
              <a:t>در برخورد با كودكان، نوجوانان و جوانان، اخلاق اسلامي را رعايت كنيم .</a:t>
            </a:r>
            <a:br>
              <a:rPr lang="fa-IR" dirty="0"/>
            </a:br>
            <a:r>
              <a:rPr lang="fa-IR" dirty="0" smtClean="0"/>
              <a:t>- </a:t>
            </a:r>
            <a:r>
              <a:rPr lang="fa-IR" dirty="0"/>
              <a:t>هنگام برخورد با شاگردان خود، به آنان سلام كنيم .</a:t>
            </a:r>
            <a:br>
              <a:rPr lang="fa-IR" dirty="0"/>
            </a:br>
            <a:r>
              <a:rPr lang="fa-IR" dirty="0" smtClean="0"/>
              <a:t>- </a:t>
            </a:r>
            <a:r>
              <a:rPr lang="fa-IR" dirty="0"/>
              <a:t>در همه مراحل صبور بوده و سعه صدر داشته باشيم .</a:t>
            </a:r>
            <a:br>
              <a:rPr lang="fa-IR" dirty="0"/>
            </a:br>
            <a:r>
              <a:rPr lang="fa-IR" dirty="0" smtClean="0"/>
              <a:t> </a:t>
            </a:r>
            <a:r>
              <a:rPr lang="fa-IR" dirty="0"/>
              <a:t>- خوش رو، خوش اخلاق، نرمخو، داراي اخلاص، تقوي و تواضع باشيم و از غرور بپرهيزيم </a:t>
            </a:r>
            <a:r>
              <a:rPr lang="fa-IR" dirty="0" smtClean="0"/>
              <a:t>.</a:t>
            </a:r>
          </a:p>
          <a:p>
            <a:pPr>
              <a:buNone/>
            </a:pPr>
            <a:r>
              <a:rPr lang="fa-IR" dirty="0" smtClean="0"/>
              <a:t> </a:t>
            </a:r>
            <a:r>
              <a:rPr lang="fa-IR" dirty="0"/>
              <a:t>- سعي كنيم در عمل كردن به اخلاق نيكو، سير صعودي داشته باشيم كه اين بهترين ابزار براي جلب شاگردان سالهاي قبل </a:t>
            </a:r>
            <a:r>
              <a:rPr lang="fa-IR" dirty="0" smtClean="0"/>
              <a:t>است</a:t>
            </a:r>
          </a:p>
          <a:p>
            <a:pPr>
              <a:buNone/>
            </a:pPr>
            <a:r>
              <a:rPr lang="fa-IR" dirty="0" smtClean="0"/>
              <a:t> </a:t>
            </a:r>
            <a:r>
              <a:rPr lang="fa-IR" dirty="0"/>
              <a:t>- از فضل فروشي، خود بزرگ بيني، خود كم بيني و آزرده شدن از نقد و ايراد ديگران بشدت پرهيز كنيم .</a:t>
            </a:r>
            <a:br>
              <a:rPr lang="fa-IR" dirty="0"/>
            </a:br>
            <a:r>
              <a:rPr lang="fa-IR" dirty="0" smtClean="0"/>
              <a:t> </a:t>
            </a:r>
            <a:r>
              <a:rPr lang="fa-IR" dirty="0"/>
              <a:t>- اشتباهات خود را توجيه نكنيم و ضمن اعتراف به آنها در رفع آنها بكوشيم .</a:t>
            </a:r>
            <a:br>
              <a:rPr lang="fa-IR" dirty="0"/>
            </a:br>
            <a:r>
              <a:rPr lang="fa-IR" dirty="0" smtClean="0"/>
              <a:t> </a:t>
            </a:r>
            <a:r>
              <a:rPr lang="fa-IR" dirty="0"/>
              <a:t>- از تعصب بي جا اجتناب ورزيده و شهامت در گفتن كلمه «نمي دانم » را در خود تقويت كنيم .</a:t>
            </a:r>
            <a:br>
              <a:rPr lang="fa-IR" dirty="0"/>
            </a:br>
            <a:r>
              <a:rPr lang="fa-IR" dirty="0" smtClean="0"/>
              <a:t> </a:t>
            </a:r>
            <a:r>
              <a:rPr lang="fa-IR" dirty="0"/>
              <a:t>- اگر در جلسه درس متوجه اشتباه خود شديم، تا كودكان و نوجوانان متفرق نشده اند، آن اشتباه را برطرف كنيم .</a:t>
            </a:r>
            <a:br>
              <a:rPr lang="fa-IR" dirty="0"/>
            </a:br>
            <a:r>
              <a:rPr lang="fa-IR" dirty="0" smtClean="0"/>
              <a:t> </a:t>
            </a:r>
            <a:r>
              <a:rPr lang="fa-IR" dirty="0"/>
              <a:t>- از يكدندگي، لجبازي، جدال و ستيزه جوئي بشدت پرهيز كنيم و با هيچ كدام از شاگردان كينه و خصومتي نداشته باشيم .</a:t>
            </a:r>
            <a:br>
              <a:rPr lang="fa-IR" dirty="0"/>
            </a:br>
            <a:r>
              <a:rPr lang="fa-IR" dirty="0" smtClean="0"/>
              <a:t> </a:t>
            </a:r>
            <a:r>
              <a:rPr lang="fa-IR" dirty="0"/>
              <a:t>- از عيب جويي، تهمت زدن و توهين به شاگردان بپرهيزيم و ضمن مؤدبانه صدا كردن آنها، از پرخاشگري و انتقام جوئي پرهيز كنيم .</a:t>
            </a:r>
            <a:br>
              <a:rPr lang="fa-IR" dirty="0"/>
            </a:br>
            <a:r>
              <a:rPr lang="fa-IR" dirty="0" smtClean="0"/>
              <a:t> </a:t>
            </a:r>
            <a:r>
              <a:rPr lang="fa-IR" dirty="0"/>
              <a:t>- به وعده هايي كه در كلاس مي دهيم وفا كنيم، بخصوص اگر وعده هديه و جايزه باشد .</a:t>
            </a:r>
            <a:br>
              <a:rPr lang="fa-IR" dirty="0"/>
            </a:br>
            <a:r>
              <a:rPr lang="fa-IR" dirty="0" smtClean="0"/>
              <a:t> </a:t>
            </a:r>
            <a:r>
              <a:rPr lang="fa-IR" dirty="0"/>
              <a:t>- به كودكان و نوجوانان طعنه نزنيم، زيرا آنها افراد حساسي هستند و ممكن است سخت آزرده شوند .</a:t>
            </a:r>
            <a:br>
              <a:rPr lang="fa-IR" dirty="0"/>
            </a:br>
            <a:r>
              <a:rPr lang="fa-IR" dirty="0"/>
              <a:t/>
            </a:r>
            <a:br>
              <a:rPr lang="fa-IR" dirty="0"/>
            </a:br>
            <a:endParaRPr lang="fa-IR" dirty="0"/>
          </a:p>
        </p:txBody>
      </p:sp>
    </p:spTree>
  </p:cSld>
  <p:clrMapOvr>
    <a:masterClrMapping/>
  </p:clrMapOvr>
  <p:transition spd="slow">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3240" y="500042"/>
            <a:ext cx="3000396" cy="838200"/>
          </a:xfrm>
          <a:solidFill>
            <a:schemeClr val="accent3">
              <a:lumMod val="60000"/>
              <a:lumOff val="40000"/>
            </a:schemeClr>
          </a:solidFill>
          <a:ln>
            <a:solidFill>
              <a:schemeClr val="tx1"/>
            </a:solidFill>
          </a:ln>
        </p:spPr>
        <p:txBody>
          <a:bodyPr/>
          <a:lstStyle/>
          <a:p>
            <a:pPr algn="ctr" eaLnBrk="1" hangingPunct="1">
              <a:defRPr/>
            </a:pPr>
            <a:r>
              <a:rPr lang="fa-IR" cap="none" dirty="0" smtClean="0">
                <a:cs typeface="B Nazanin" pitchFamily="2" charset="-78"/>
              </a:rPr>
              <a:t>تغيير</a:t>
            </a:r>
            <a:endParaRPr lang="fa-IR" cap="none" dirty="0">
              <a:cs typeface="B Nazanin" pitchFamily="2" charset="-78"/>
            </a:endParaRPr>
          </a:p>
        </p:txBody>
      </p:sp>
      <p:pic>
        <p:nvPicPr>
          <p:cNvPr id="4" name="Content Placeholder 3" descr="https://gallery.mailchimp.com/ca6ae38471d227b05e07a47e9/images/change_sign1.jpg"/>
          <p:cNvPicPr>
            <a:picLocks noGrp="1"/>
          </p:cNvPicPr>
          <p:nvPr>
            <p:ph idx="1"/>
          </p:nvPr>
        </p:nvPicPr>
        <p:blipFill>
          <a:blip r:embed="rId2"/>
          <a:stretch>
            <a:fillRect/>
          </a:stretch>
        </p:blipFill>
        <p:spPr>
          <a:xfrm>
            <a:off x="1004888" y="1554163"/>
            <a:ext cx="7286625" cy="4525962"/>
          </a:xfrm>
          <a:ln w="38100" cap="sq">
            <a:solidFill>
              <a:srgbClr val="FF0000"/>
            </a:solidFill>
          </a:ln>
          <a:effectLst>
            <a:outerShdw blurRad="50800" dist="38100" dir="2700000" algn="tl" rotWithShape="0">
              <a:srgbClr val="000000">
                <a:alpha val="43000"/>
              </a:srgbClr>
            </a:outerShdw>
          </a:effectLst>
        </p:spPr>
      </p:pic>
    </p:spTree>
  </p:cSld>
  <p:clrMapOvr>
    <a:masterClrMapping/>
  </p:clrMapOvr>
  <p:transition spd="slow">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715436" cy="6357982"/>
          </a:xfrm>
        </p:spPr>
        <p:style>
          <a:lnRef idx="1">
            <a:schemeClr val="accent5"/>
          </a:lnRef>
          <a:fillRef idx="2">
            <a:schemeClr val="accent5"/>
          </a:fillRef>
          <a:effectRef idx="1">
            <a:schemeClr val="accent5"/>
          </a:effectRef>
          <a:fontRef idx="minor">
            <a:schemeClr val="dk1"/>
          </a:fontRef>
        </p:style>
        <p:txBody>
          <a:bodyPr>
            <a:normAutofit fontScale="47500" lnSpcReduction="20000"/>
          </a:bodyPr>
          <a:lstStyle/>
          <a:p>
            <a:pPr>
              <a:lnSpc>
                <a:spcPct val="170000"/>
              </a:lnSpc>
              <a:buNone/>
            </a:pPr>
            <a:r>
              <a:rPr lang="fa-IR" dirty="0" smtClean="0"/>
              <a:t>     </a:t>
            </a:r>
            <a:r>
              <a:rPr lang="fa-IR" dirty="0" smtClean="0">
                <a:cs typeface="B Nazanin" pitchFamily="2" charset="-78"/>
              </a:rPr>
              <a:t>1- طوري </a:t>
            </a:r>
            <a:r>
              <a:rPr lang="fa-IR" dirty="0">
                <a:cs typeface="B Nazanin" pitchFamily="2" charset="-78"/>
              </a:rPr>
              <a:t>رفتار كنيد كه شاگردان احساس مسئوليت كنند .</a:t>
            </a:r>
            <a:br>
              <a:rPr lang="fa-IR" dirty="0">
                <a:cs typeface="B Nazanin" pitchFamily="2" charset="-78"/>
              </a:rPr>
            </a:br>
            <a:r>
              <a:rPr lang="fa-IR" dirty="0">
                <a:cs typeface="B Nazanin" pitchFamily="2" charset="-78"/>
              </a:rPr>
              <a:t>2 - چيزي را به طرف شاگردان پرتاب نكنيد .</a:t>
            </a:r>
            <a:br>
              <a:rPr lang="fa-IR" dirty="0">
                <a:cs typeface="B Nazanin" pitchFamily="2" charset="-78"/>
              </a:rPr>
            </a:br>
            <a:r>
              <a:rPr lang="fa-IR" dirty="0">
                <a:cs typeface="B Nazanin" pitchFamily="2" charset="-78"/>
              </a:rPr>
              <a:t>3 - ابزار، وسايل و چيزهاي ديگر را با خشونت از شاگردان نگيريد .</a:t>
            </a:r>
            <a:br>
              <a:rPr lang="fa-IR" dirty="0">
                <a:cs typeface="B Nazanin" pitchFamily="2" charset="-78"/>
              </a:rPr>
            </a:br>
            <a:r>
              <a:rPr lang="fa-IR" dirty="0">
                <a:cs typeface="B Nazanin" pitchFamily="2" charset="-78"/>
              </a:rPr>
              <a:t>4 - داشتن «تيك » و عادات نامطلوب مانند بازي كردن با دكمه لباس يا موي سر و صورت زيبنده يك مربي نيست، سعي كنيد آنها را از خود دور كنيد .</a:t>
            </a:r>
            <a:br>
              <a:rPr lang="fa-IR" dirty="0">
                <a:cs typeface="B Nazanin" pitchFamily="2" charset="-78"/>
              </a:rPr>
            </a:br>
            <a:r>
              <a:rPr lang="fa-IR" dirty="0">
                <a:cs typeface="B Nazanin" pitchFamily="2" charset="-78"/>
              </a:rPr>
              <a:t>5 - آراستگي ظاهر را رعايت كنيد و اموري از قبيل شانه كردن موها، تميز بودن لباسها، پاره نبودن لباسها و جورابها، واكس زدن كفشها و نظيف بودن بدن را فراموش نكنيد .</a:t>
            </a:r>
            <a:br>
              <a:rPr lang="fa-IR" dirty="0">
                <a:cs typeface="B Nazanin" pitchFamily="2" charset="-78"/>
              </a:rPr>
            </a:br>
            <a:r>
              <a:rPr lang="fa-IR" dirty="0">
                <a:cs typeface="B Nazanin" pitchFamily="2" charset="-78"/>
              </a:rPr>
              <a:t>6 - از بوي خوش - در صورتي كه مفسده اي ايجاد نكند - استفاده كنيد .</a:t>
            </a:r>
            <a:br>
              <a:rPr lang="fa-IR" dirty="0">
                <a:cs typeface="B Nazanin" pitchFamily="2" charset="-78"/>
              </a:rPr>
            </a:br>
            <a:r>
              <a:rPr lang="fa-IR" dirty="0">
                <a:cs typeface="B Nazanin" pitchFamily="2" charset="-78"/>
              </a:rPr>
              <a:t>7 - يقه و دكمه هاي خود را پيش از تدريس در آينه ببينيد .</a:t>
            </a:r>
            <a:br>
              <a:rPr lang="fa-IR" dirty="0">
                <a:cs typeface="B Nazanin" pitchFamily="2" charset="-78"/>
              </a:rPr>
            </a:br>
            <a:r>
              <a:rPr lang="fa-IR" dirty="0">
                <a:cs typeface="B Nazanin" pitchFamily="2" charset="-78"/>
              </a:rPr>
              <a:t>8 - با چيزهايي كه ممكن است تمركز حواس دانش آموزان را از بين ببرد بازي نكنيد; مانند بازي با گچ، تخته، خودكار، تسبيح، عمامه، عينك، بيني، گوش و . . .</a:t>
            </a:r>
            <a:br>
              <a:rPr lang="fa-IR" dirty="0">
                <a:cs typeface="B Nazanin" pitchFamily="2" charset="-78"/>
              </a:rPr>
            </a:br>
            <a:r>
              <a:rPr lang="fa-IR" dirty="0">
                <a:cs typeface="B Nazanin" pitchFamily="2" charset="-78"/>
              </a:rPr>
              <a:t>9 - اگر گچ يا ماژيك از دست شما روي زمين افتاد، آن را برداريد .</a:t>
            </a:r>
            <a:br>
              <a:rPr lang="fa-IR" dirty="0">
                <a:cs typeface="B Nazanin" pitchFamily="2" charset="-78"/>
              </a:rPr>
            </a:br>
            <a:r>
              <a:rPr lang="fa-IR" dirty="0">
                <a:cs typeface="B Nazanin" pitchFamily="2" charset="-78"/>
              </a:rPr>
              <a:t>10 - در صورت امكان، گاهي براي اشراف بيشتر بر كلاس و تنوع در حركات، چند قدمي در بين شاگردان راه برويد .</a:t>
            </a:r>
            <a:br>
              <a:rPr lang="fa-IR" dirty="0">
                <a:cs typeface="B Nazanin" pitchFamily="2" charset="-78"/>
              </a:rPr>
            </a:br>
            <a:r>
              <a:rPr lang="fa-IR" dirty="0">
                <a:cs typeface="B Nazanin" pitchFamily="2" charset="-78"/>
              </a:rPr>
              <a:t>11 - شاگردان را زياد به خاطر تنبيه پاي تخته سياه نگه نداريد .</a:t>
            </a:r>
            <a:br>
              <a:rPr lang="fa-IR" dirty="0">
                <a:cs typeface="B Nazanin" pitchFamily="2" charset="-78"/>
              </a:rPr>
            </a:br>
            <a:r>
              <a:rPr lang="fa-IR" dirty="0">
                <a:cs typeface="B Nazanin" pitchFamily="2" charset="-78"/>
              </a:rPr>
              <a:t>12 - اگر جراحت يا بيماري ظاهري داريد، در ابتداي درس درباره آن توضيح دهيد تا ذهن شاگردان را در طول تدريس به خود مشغول نكند .</a:t>
            </a:r>
            <a:br>
              <a:rPr lang="fa-IR" dirty="0">
                <a:cs typeface="B Nazanin" pitchFamily="2" charset="-78"/>
              </a:rPr>
            </a:br>
            <a:r>
              <a:rPr lang="fa-IR" dirty="0">
                <a:cs typeface="B Nazanin" pitchFamily="2" charset="-78"/>
              </a:rPr>
              <a:t>13 - برخي از شاگردان داراي نقص بدني يا رواني هستند، از اين رو حال آنان را رعايت كنيد .</a:t>
            </a:r>
            <a:br>
              <a:rPr lang="fa-IR" dirty="0">
                <a:cs typeface="B Nazanin" pitchFamily="2" charset="-78"/>
              </a:rPr>
            </a:br>
            <a:r>
              <a:rPr lang="fa-IR" dirty="0">
                <a:cs typeface="B Nazanin" pitchFamily="2" charset="-78"/>
              </a:rPr>
              <a:t>14 - ضمن جلوگيري از سوء استفاده شاگردان براي بيرون رفتن از كلاس اجازه دهيد </a:t>
            </a:r>
          </a:p>
        </p:txBody>
      </p:sp>
    </p:spTree>
  </p:cSld>
  <p:clrMapOvr>
    <a:masterClrMapping/>
  </p:clrMapOvr>
  <p:transition spd="slow">
    <p:wheel spokes="2"/>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cs typeface="B Nazanin" pitchFamily="2" charset="-78"/>
            </a:endParaRPr>
          </a:p>
        </p:txBody>
      </p:sp>
      <p:sp>
        <p:nvSpPr>
          <p:cNvPr id="3" name="Content Placeholder 2"/>
          <p:cNvSpPr>
            <a:spLocks noGrp="1"/>
          </p:cNvSpPr>
          <p:nvPr>
            <p:ph idx="1"/>
          </p:nvPr>
        </p:nvSpPr>
        <p:spPr>
          <a:ln>
            <a:solidFill>
              <a:schemeClr val="tx1"/>
            </a:solidFill>
          </a:ln>
        </p:spPr>
        <p:style>
          <a:lnRef idx="1">
            <a:schemeClr val="accent6"/>
          </a:lnRef>
          <a:fillRef idx="2">
            <a:schemeClr val="accent6"/>
          </a:fillRef>
          <a:effectRef idx="1">
            <a:schemeClr val="accent6"/>
          </a:effectRef>
          <a:fontRef idx="minor">
            <a:schemeClr val="dk1"/>
          </a:fontRef>
        </p:style>
        <p:txBody>
          <a:bodyPr anchor="ctr">
            <a:normAutofit/>
          </a:bodyPr>
          <a:lstStyle/>
          <a:p>
            <a:pPr algn="ctr">
              <a:buNone/>
            </a:pPr>
            <a:r>
              <a:rPr lang="fa-IR" sz="6600" dirty="0" smtClean="0">
                <a:cs typeface="B Nazanin" pitchFamily="2" charset="-78"/>
              </a:rPr>
              <a:t>طرح درس يا سناريو تدريس</a:t>
            </a:r>
            <a:endParaRPr lang="fa-IR" sz="6600" dirty="0"/>
          </a:p>
        </p:txBody>
      </p:sp>
    </p:spTree>
  </p:cSld>
  <p:clrMapOvr>
    <a:masterClrMapping/>
  </p:clrMapOvr>
  <p:transition spd="slow">
    <p:wheel spokes="2"/>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fa-IR" dirty="0" smtClean="0"/>
              <a:t>اجراي تدريس</a:t>
            </a:r>
            <a:endParaRPr lang="fa-IR" dirty="0"/>
          </a:p>
        </p:txBody>
      </p:sp>
      <p:sp>
        <p:nvSpPr>
          <p:cNvPr id="3" name="Content Placeholder 2"/>
          <p:cNvSpPr>
            <a:spLocks noGrp="1"/>
          </p:cNvSpPr>
          <p:nvPr>
            <p:ph idx="1"/>
          </p:nvPr>
        </p:nvSpPr>
        <p:spPr>
          <a:xfrm>
            <a:off x="214282" y="1071546"/>
            <a:ext cx="8715436" cy="5500726"/>
          </a:xfrm>
        </p:spPr>
        <p:style>
          <a:lnRef idx="1">
            <a:schemeClr val="accent3"/>
          </a:lnRef>
          <a:fillRef idx="2">
            <a:schemeClr val="accent3"/>
          </a:fillRef>
          <a:effectRef idx="1">
            <a:schemeClr val="accent3"/>
          </a:effectRef>
          <a:fontRef idx="minor">
            <a:schemeClr val="dk1"/>
          </a:fontRef>
        </p:style>
        <p:txBody>
          <a:bodyPr anchor="ctr">
            <a:normAutofit fontScale="92500"/>
          </a:bodyPr>
          <a:lstStyle/>
          <a:p>
            <a:pPr>
              <a:lnSpc>
                <a:spcPct val="150000"/>
              </a:lnSpc>
              <a:buNone/>
            </a:pPr>
            <a:r>
              <a:rPr lang="fa-IR" dirty="0" smtClean="0">
                <a:cs typeface="B Nazanin" pitchFamily="2" charset="-78"/>
              </a:rPr>
              <a:t>    1- سعي </a:t>
            </a:r>
            <a:r>
              <a:rPr lang="fa-IR" dirty="0">
                <a:cs typeface="B Nazanin" pitchFamily="2" charset="-78"/>
              </a:rPr>
              <a:t>كنيد براي تدريس، شروع خوب، گيرا و جذابي داشته باشيد .</a:t>
            </a:r>
            <a:br>
              <a:rPr lang="fa-IR" dirty="0">
                <a:cs typeface="B Nazanin" pitchFamily="2" charset="-78"/>
              </a:rPr>
            </a:br>
            <a:r>
              <a:rPr lang="fa-IR" dirty="0">
                <a:cs typeface="B Nazanin" pitchFamily="2" charset="-78"/>
              </a:rPr>
              <a:t>2 - در تدريس خود به اين آمار توجه داشته باشيد كه گفته اند: 75% يادگيري از طريق چشم و 13% از طريق گوش و 12% از طريق بقيه حواس انجام مي گيرد .</a:t>
            </a:r>
            <a:br>
              <a:rPr lang="fa-IR" dirty="0">
                <a:cs typeface="B Nazanin" pitchFamily="2" charset="-78"/>
              </a:rPr>
            </a:br>
            <a:r>
              <a:rPr lang="fa-IR" dirty="0">
                <a:cs typeface="B Nazanin" pitchFamily="2" charset="-78"/>
              </a:rPr>
              <a:t>3 - گاهي مي توانيم با صلوات يا طرح سؤال يا لحظاتي سكوت به كلاس تمركز بدهيم، اين روش از چند بار گچ روي تخته يا ميز زدن بهتر است </a:t>
            </a:r>
            <a:r>
              <a:rPr lang="fa-IR" dirty="0" smtClean="0">
                <a:cs typeface="B Nazanin" pitchFamily="2" charset="-78"/>
              </a:rPr>
              <a:t>.</a:t>
            </a:r>
            <a:endParaRPr lang="fa-IR" dirty="0">
              <a:cs typeface="B Nazanin" pitchFamily="2" charset="-78"/>
            </a:endParaRPr>
          </a:p>
        </p:txBody>
      </p:sp>
    </p:spTree>
  </p:cSld>
  <p:clrMapOvr>
    <a:masterClrMapping/>
  </p:clrMapOvr>
  <p:transition spd="slow">
    <p:wheel spokes="2"/>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tl00_ContentPlaceHolder1_big_image" descr="http://www.ihoosh.ir/images/Article/2015/12/11/article18212.jpg"/>
          <p:cNvPicPr>
            <a:picLocks noGrp="1"/>
          </p:cNvPicPr>
          <p:nvPr>
            <p:ph idx="1"/>
          </p:nvPr>
        </p:nvPicPr>
        <p:blipFill>
          <a:blip r:embed="rId2"/>
          <a:srcRect/>
          <a:stretch>
            <a:fillRect/>
          </a:stretch>
        </p:blipFill>
        <p:spPr bwMode="auto">
          <a:xfrm>
            <a:off x="428596" y="285728"/>
            <a:ext cx="8215369" cy="6215106"/>
          </a:xfrm>
          <a:prstGeom prst="rect">
            <a:avLst/>
          </a:prstGeom>
          <a:noFill/>
          <a:ln w="9525">
            <a:noFill/>
            <a:miter lim="800000"/>
            <a:headEnd/>
            <a:tailEnd/>
          </a:ln>
        </p:spPr>
      </p:pic>
    </p:spTree>
  </p:cSld>
  <p:clrMapOvr>
    <a:masterClrMapping/>
  </p:clrMapOvr>
  <p:transition spd="slow">
    <p:wheel spokes="2"/>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8" y="274638"/>
            <a:ext cx="3328982" cy="58259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a-IR" dirty="0" smtClean="0">
                <a:cs typeface="B Nazanin" pitchFamily="2" charset="-78"/>
              </a:rPr>
              <a:t>ابزار تدريس</a:t>
            </a:r>
            <a:endParaRPr lang="fa-IR" dirty="0">
              <a:cs typeface="B Nazanin" pitchFamily="2" charset="-78"/>
            </a:endParaRPr>
          </a:p>
        </p:txBody>
      </p:sp>
      <p:sp>
        <p:nvSpPr>
          <p:cNvPr id="3" name="Content Placeholder 2"/>
          <p:cNvSpPr>
            <a:spLocks noGrp="1"/>
          </p:cNvSpPr>
          <p:nvPr>
            <p:ph idx="1"/>
          </p:nvPr>
        </p:nvSpPr>
        <p:spPr>
          <a:xfrm>
            <a:off x="457200" y="1000108"/>
            <a:ext cx="8401080" cy="5572164"/>
          </a:xfrm>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a:lnSpc>
                <a:spcPct val="170000"/>
              </a:lnSpc>
              <a:buNone/>
            </a:pPr>
            <a:r>
              <a:rPr lang="fa-IR" dirty="0" smtClean="0"/>
              <a:t>     </a:t>
            </a:r>
            <a:r>
              <a:rPr lang="fa-IR" dirty="0" smtClean="0">
                <a:cs typeface="B Nazanin" pitchFamily="2" charset="-78"/>
              </a:rPr>
              <a:t>ابزار </a:t>
            </a:r>
            <a:r>
              <a:rPr lang="fa-IR" dirty="0">
                <a:cs typeface="B Nazanin" pitchFamily="2" charset="-78"/>
              </a:rPr>
              <a:t>و امكانات تدريس مانند: گچ، ماژيك، تخته پاك كن و . . . را پيش از درس فراهم آوريد .</a:t>
            </a:r>
            <a:br>
              <a:rPr lang="fa-IR" dirty="0">
                <a:cs typeface="B Nazanin" pitchFamily="2" charset="-78"/>
              </a:rPr>
            </a:br>
            <a:r>
              <a:rPr lang="fa-IR" dirty="0" smtClean="0">
                <a:cs typeface="B Nazanin" pitchFamily="2" charset="-78"/>
              </a:rPr>
              <a:t> </a:t>
            </a:r>
            <a:r>
              <a:rPr lang="fa-IR" dirty="0">
                <a:cs typeface="B Nazanin" pitchFamily="2" charset="-78"/>
              </a:rPr>
              <a:t>فقط مطالب مهم و ضروري را روي تخته بنويسيد و سعي كنيد مطالب نوشته شده روي تخته را كمتر پاك كنيد .</a:t>
            </a:r>
            <a:br>
              <a:rPr lang="fa-IR" dirty="0">
                <a:cs typeface="B Nazanin" pitchFamily="2" charset="-78"/>
              </a:rPr>
            </a:br>
            <a:r>
              <a:rPr lang="fa-IR" dirty="0" smtClean="0">
                <a:cs typeface="B Nazanin" pitchFamily="2" charset="-78"/>
              </a:rPr>
              <a:t> </a:t>
            </a:r>
            <a:r>
              <a:rPr lang="fa-IR" dirty="0">
                <a:cs typeface="B Nazanin" pitchFamily="2" charset="-78"/>
              </a:rPr>
              <a:t>از قسمت بالا و سمت راست تخته شروع به نوشتن كنيد، منظم بنويسيد و از تمام تخته استفاده كنيد .</a:t>
            </a:r>
            <a:br>
              <a:rPr lang="fa-IR" dirty="0">
                <a:cs typeface="B Nazanin" pitchFamily="2" charset="-78"/>
              </a:rPr>
            </a:br>
            <a:r>
              <a:rPr lang="fa-IR" dirty="0" smtClean="0">
                <a:cs typeface="B Nazanin" pitchFamily="2" charset="-78"/>
              </a:rPr>
              <a:t> </a:t>
            </a:r>
            <a:r>
              <a:rPr lang="fa-IR" dirty="0">
                <a:cs typeface="B Nazanin" pitchFamily="2" charset="-78"/>
              </a:rPr>
              <a:t>بسم الله در ابتداي هر كار، رمز عشق به خدا، توكل بر او، استمداد از او و وابستگي به اوست، پس هنگام استفاده از تخته، نوشتن «بسم الله الرحمن الرحيم » را فراموش نكنيد .</a:t>
            </a:r>
            <a:br>
              <a:rPr lang="fa-IR" dirty="0">
                <a:cs typeface="B Nazanin" pitchFamily="2" charset="-78"/>
              </a:rPr>
            </a:br>
            <a:r>
              <a:rPr lang="fa-IR" dirty="0" smtClean="0">
                <a:cs typeface="B Nazanin" pitchFamily="2" charset="-78"/>
              </a:rPr>
              <a:t> </a:t>
            </a:r>
            <a:r>
              <a:rPr lang="fa-IR" dirty="0">
                <a:cs typeface="B Nazanin" pitchFamily="2" charset="-78"/>
              </a:rPr>
              <a:t>هنگام نوشتن روي تخته، جلوي مطالب نايستيد .</a:t>
            </a:r>
            <a:br>
              <a:rPr lang="fa-IR" dirty="0">
                <a:cs typeface="B Nazanin" pitchFamily="2" charset="-78"/>
              </a:rPr>
            </a:br>
            <a:r>
              <a:rPr lang="fa-IR" dirty="0" smtClean="0">
                <a:cs typeface="B Nazanin" pitchFamily="2" charset="-78"/>
              </a:rPr>
              <a:t> </a:t>
            </a:r>
            <a:r>
              <a:rPr lang="fa-IR" dirty="0">
                <a:cs typeface="B Nazanin" pitchFamily="2" charset="-78"/>
              </a:rPr>
              <a:t>وقتي روي تخته مطلبي مي نويسيد، هم زمان آن را بخوانيد تا همه بشنوند .</a:t>
            </a:r>
            <a:br>
              <a:rPr lang="fa-IR" dirty="0">
                <a:cs typeface="B Nazanin" pitchFamily="2" charset="-78"/>
              </a:rPr>
            </a:br>
            <a:r>
              <a:rPr lang="fa-IR" dirty="0" smtClean="0">
                <a:cs typeface="B Nazanin" pitchFamily="2" charset="-78"/>
              </a:rPr>
              <a:t> </a:t>
            </a:r>
            <a:r>
              <a:rPr lang="fa-IR" dirty="0">
                <a:cs typeface="B Nazanin" pitchFamily="2" charset="-78"/>
              </a:rPr>
              <a:t>موقع نوشتن روي تخته، به شاگردان پشت نكنيد، بلكه نيم رخ بايستيد و بنويسيد .</a:t>
            </a:r>
            <a:br>
              <a:rPr lang="fa-IR" dirty="0">
                <a:cs typeface="B Nazanin" pitchFamily="2" charset="-78"/>
              </a:rPr>
            </a:br>
            <a:r>
              <a:rPr lang="fa-IR" dirty="0" smtClean="0">
                <a:cs typeface="B Nazanin" pitchFamily="2" charset="-78"/>
              </a:rPr>
              <a:t> </a:t>
            </a:r>
            <a:r>
              <a:rPr lang="fa-IR" dirty="0">
                <a:cs typeface="B Nazanin" pitchFamily="2" charset="-78"/>
              </a:rPr>
              <a:t>سعي كنيد هنگام نوشتن، لباسها و سر و صورت خود را گچي و يا رنگي نكنيد .</a:t>
            </a:r>
            <a:br>
              <a:rPr lang="fa-IR" dirty="0">
                <a:cs typeface="B Nazanin" pitchFamily="2" charset="-78"/>
              </a:rPr>
            </a:br>
            <a:r>
              <a:rPr lang="fa-IR" dirty="0" smtClean="0">
                <a:cs typeface="B Nazanin" pitchFamily="2" charset="-78"/>
              </a:rPr>
              <a:t> </a:t>
            </a:r>
            <a:r>
              <a:rPr lang="fa-IR" dirty="0">
                <a:cs typeface="B Nazanin" pitchFamily="2" charset="-78"/>
              </a:rPr>
              <a:t>تخته را از بالا به پايين پاك كنيد و با انگشت و دست و مانند آن پاك نكنيد .</a:t>
            </a:r>
            <a:br>
              <a:rPr lang="fa-IR" dirty="0">
                <a:cs typeface="B Nazanin" pitchFamily="2" charset="-78"/>
              </a:rPr>
            </a:br>
            <a:r>
              <a:rPr lang="fa-IR" dirty="0" smtClean="0">
                <a:cs typeface="B Nazanin" pitchFamily="2" charset="-78"/>
              </a:rPr>
              <a:t> </a:t>
            </a:r>
            <a:r>
              <a:rPr lang="fa-IR" dirty="0">
                <a:cs typeface="B Nazanin" pitchFamily="2" charset="-78"/>
              </a:rPr>
              <a:t>اگر شاگردان شما مطالب روي تخته را در دفترهاي خود نوشته اند، در پايان درس تخته را پاك كنيد تا براي استاد بعدي آماده باشد .</a:t>
            </a:r>
            <a:br>
              <a:rPr lang="fa-IR" dirty="0">
                <a:cs typeface="B Nazanin" pitchFamily="2" charset="-78"/>
              </a:rPr>
            </a:br>
            <a:endParaRPr lang="fa-IR" dirty="0">
              <a:cs typeface="B Nazanin" pitchFamily="2" charset="-78"/>
            </a:endParaRPr>
          </a:p>
        </p:txBody>
      </p:sp>
    </p:spTree>
  </p:cSld>
  <p:clrMapOvr>
    <a:masterClrMapping/>
  </p:clrMapOvr>
  <p:transition spd="slow">
    <p:wheel spokes="2"/>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2" y="142852"/>
            <a:ext cx="4114800" cy="511156"/>
          </a:xfrm>
        </p:spPr>
        <p:style>
          <a:lnRef idx="2">
            <a:schemeClr val="accent6"/>
          </a:lnRef>
          <a:fillRef idx="1">
            <a:schemeClr val="lt1"/>
          </a:fillRef>
          <a:effectRef idx="0">
            <a:schemeClr val="accent6"/>
          </a:effectRef>
          <a:fontRef idx="minor">
            <a:schemeClr val="dk1"/>
          </a:fontRef>
        </p:style>
        <p:txBody>
          <a:bodyPr>
            <a:noAutofit/>
          </a:bodyPr>
          <a:lstStyle/>
          <a:p>
            <a:r>
              <a:rPr lang="fa-IR" sz="3200" dirty="0" smtClean="0">
                <a:cs typeface="B Nazanin" pitchFamily="2" charset="-78"/>
              </a:rPr>
              <a:t>شيوه انتقال مطالب</a:t>
            </a:r>
            <a:endParaRPr lang="fa-IR" sz="3200" dirty="0">
              <a:cs typeface="B Nazanin" pitchFamily="2" charset="-78"/>
            </a:endParaRPr>
          </a:p>
        </p:txBody>
      </p:sp>
      <p:sp>
        <p:nvSpPr>
          <p:cNvPr id="3" name="Content Placeholder 2"/>
          <p:cNvSpPr>
            <a:spLocks noGrp="1"/>
          </p:cNvSpPr>
          <p:nvPr>
            <p:ph idx="1"/>
          </p:nvPr>
        </p:nvSpPr>
        <p:spPr>
          <a:xfrm>
            <a:off x="214282" y="714356"/>
            <a:ext cx="8715436" cy="6143644"/>
          </a:xfr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a:lnSpc>
                <a:spcPct val="220000"/>
              </a:lnSpc>
              <a:buNone/>
            </a:pPr>
            <a:r>
              <a:rPr lang="fa-IR" dirty="0" smtClean="0">
                <a:cs typeface="B Nazanin" pitchFamily="2" charset="-78"/>
              </a:rPr>
              <a:t>     1-استفاده </a:t>
            </a:r>
            <a:r>
              <a:rPr lang="fa-IR" dirty="0">
                <a:cs typeface="B Nazanin" pitchFamily="2" charset="-78"/>
              </a:rPr>
              <a:t>از كلمات و جملات زيبا را فراموش نكنيد; مثلا به جاي «كور» كلمه «نابينا» و يا «روشندل » را به كار بريد .</a:t>
            </a:r>
            <a:br>
              <a:rPr lang="fa-IR" dirty="0">
                <a:cs typeface="B Nazanin" pitchFamily="2" charset="-78"/>
              </a:rPr>
            </a:br>
            <a:r>
              <a:rPr lang="fa-IR" dirty="0">
                <a:cs typeface="B Nazanin" pitchFamily="2" charset="-78"/>
              </a:rPr>
              <a:t>2 - كلمات و جملات را رسا و روان بيان كنيد و در حد مقدور صدا و لهجه خاص و محلي نداشته باشيد .</a:t>
            </a:r>
            <a:br>
              <a:rPr lang="fa-IR" dirty="0">
                <a:cs typeface="B Nazanin" pitchFamily="2" charset="-78"/>
              </a:rPr>
            </a:br>
            <a:r>
              <a:rPr lang="fa-IR" dirty="0">
                <a:cs typeface="B Nazanin" pitchFamily="2" charset="-78"/>
              </a:rPr>
              <a:t>3 - از خطي زيبا و يا حداقل خط خوانا همراه با بياني صحيح و زيبا برخوردار باشيد .</a:t>
            </a:r>
            <a:br>
              <a:rPr lang="fa-IR" dirty="0">
                <a:cs typeface="B Nazanin" pitchFamily="2" charset="-78"/>
              </a:rPr>
            </a:br>
            <a:r>
              <a:rPr lang="fa-IR" dirty="0">
                <a:cs typeface="B Nazanin" pitchFamily="2" charset="-78"/>
              </a:rPr>
              <a:t>4- در انتقال مطالب ذوق و سليقه داشته باشيد و شناسائي ذوق و سليقه و استعداد كودكان و نوجوانان را فراموش نكنيد .</a:t>
            </a:r>
            <a:br>
              <a:rPr lang="fa-IR" dirty="0">
                <a:cs typeface="B Nazanin" pitchFamily="2" charset="-78"/>
              </a:rPr>
            </a:br>
            <a:r>
              <a:rPr lang="fa-IR" dirty="0">
                <a:cs typeface="B Nazanin" pitchFamily="2" charset="-78"/>
              </a:rPr>
              <a:t>5- در صورتي كه خستگي را در چهره شاگردان خود احساس كرديد، در كلاسهاي اختياري از ادامه تدريس خودداري ورزيد .</a:t>
            </a:r>
            <a:br>
              <a:rPr lang="fa-IR" dirty="0">
                <a:cs typeface="B Nazanin" pitchFamily="2" charset="-78"/>
              </a:rPr>
            </a:br>
            <a:r>
              <a:rPr lang="fa-IR" dirty="0">
                <a:cs typeface="B Nazanin" pitchFamily="2" charset="-78"/>
              </a:rPr>
              <a:t>6 - طوري تدريس كنيد كه شاگردان با استعداد بپسندند و شاگردان كم استعداد بفهمند .</a:t>
            </a:r>
            <a:br>
              <a:rPr lang="fa-IR" dirty="0">
                <a:cs typeface="B Nazanin" pitchFamily="2" charset="-78"/>
              </a:rPr>
            </a:br>
            <a:r>
              <a:rPr lang="fa-IR" dirty="0">
                <a:cs typeface="B Nazanin" pitchFamily="2" charset="-78"/>
              </a:rPr>
              <a:t>7 - طوري سخن بگوييد و تدريس كنيد كه كودكان و نوجوانان به وجد آيند و در آنان نشاط ايجاد شود .</a:t>
            </a:r>
            <a:br>
              <a:rPr lang="fa-IR" dirty="0">
                <a:cs typeface="B Nazanin" pitchFamily="2" charset="-78"/>
              </a:rPr>
            </a:br>
            <a:r>
              <a:rPr lang="fa-IR" dirty="0">
                <a:cs typeface="B Nazanin" pitchFamily="2" charset="-78"/>
              </a:rPr>
              <a:t>8 - گاهي مطالب خود را در قالبهاي هنري; مانند طراحي و . . . تدريس كنيد .</a:t>
            </a:r>
            <a:br>
              <a:rPr lang="fa-IR" dirty="0">
                <a:cs typeface="B Nazanin" pitchFamily="2" charset="-78"/>
              </a:rPr>
            </a:br>
            <a:r>
              <a:rPr lang="fa-IR" dirty="0">
                <a:cs typeface="B Nazanin" pitchFamily="2" charset="-78"/>
              </a:rPr>
              <a:t>9 - متناسب و هماهنگ با موضوع، سر و دست خود را حركت دهيد و حالت آن موضوع را به خود بگيريد .</a:t>
            </a:r>
            <a:br>
              <a:rPr lang="fa-IR" dirty="0">
                <a:cs typeface="B Nazanin" pitchFamily="2" charset="-78"/>
              </a:rPr>
            </a:br>
            <a:r>
              <a:rPr lang="fa-IR" dirty="0">
                <a:cs typeface="B Nazanin" pitchFamily="2" charset="-78"/>
              </a:rPr>
              <a:t>10 - سعي كنيد مطالب را هنگام تدريس بيشتر و بهتر مجسم كنيد .</a:t>
            </a:r>
            <a:br>
              <a:rPr lang="fa-IR" dirty="0">
                <a:cs typeface="B Nazanin" pitchFamily="2" charset="-78"/>
              </a:rPr>
            </a:br>
            <a:r>
              <a:rPr lang="fa-IR" dirty="0">
                <a:cs typeface="B Nazanin" pitchFamily="2" charset="-78"/>
              </a:rPr>
              <a:t>11 - اگر صداي شما گرفته است، در رفع آن بكوشيد . استفاده از قرص گياهي آلتادين پيشنهاد مي شود .</a:t>
            </a:r>
            <a:br>
              <a:rPr lang="fa-IR" dirty="0">
                <a:cs typeface="B Nazanin" pitchFamily="2" charset="-78"/>
              </a:rPr>
            </a:br>
            <a:r>
              <a:rPr lang="fa-IR" dirty="0">
                <a:cs typeface="B Nazanin" pitchFamily="2" charset="-78"/>
              </a:rPr>
              <a:t>12 - درس را پيش از تدريس تمرين كنيد . براي اين كار مي توانيد از فرصت طي مسير از منزل تا محل درس استفاده كنيد .</a:t>
            </a:r>
            <a:br>
              <a:rPr lang="fa-IR" dirty="0">
                <a:cs typeface="B Nazanin" pitchFamily="2" charset="-78"/>
              </a:rPr>
            </a:br>
            <a:endParaRPr lang="fa-IR" dirty="0">
              <a:cs typeface="B Nazanin" pitchFamily="2" charset="-78"/>
            </a:endParaRPr>
          </a:p>
        </p:txBody>
      </p:sp>
    </p:spTree>
  </p:cSld>
  <p:clrMapOvr>
    <a:masterClrMapping/>
  </p:clrMapOvr>
  <p:transition spd="slow">
    <p:wheel spokes="2"/>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92" y="142852"/>
            <a:ext cx="1685908" cy="642942"/>
          </a:xfrm>
        </p:spPr>
        <p:txBody>
          <a:bodyPr>
            <a:normAutofit/>
          </a:bodyPr>
          <a:lstStyle/>
          <a:p>
            <a:r>
              <a:rPr lang="fa-IR" sz="2400" dirty="0" smtClean="0">
                <a:cs typeface="B Nazanin" pitchFamily="2" charset="-78"/>
              </a:rPr>
              <a:t>حفظ تعادل</a:t>
            </a:r>
            <a:endParaRPr lang="fa-IR" sz="2400" dirty="0">
              <a:cs typeface="B Nazanin" pitchFamily="2" charset="-78"/>
            </a:endParaRPr>
          </a:p>
        </p:txBody>
      </p:sp>
      <p:sp>
        <p:nvSpPr>
          <p:cNvPr id="3" name="Content Placeholder 2"/>
          <p:cNvSpPr>
            <a:spLocks noGrp="1"/>
          </p:cNvSpPr>
          <p:nvPr>
            <p:ph idx="1"/>
          </p:nvPr>
        </p:nvSpPr>
        <p:spPr>
          <a:xfrm>
            <a:off x="285720" y="857232"/>
            <a:ext cx="8643998" cy="5715040"/>
          </a:xfrm>
        </p:spPr>
        <p:txBody>
          <a:bodyPr>
            <a:noAutofit/>
          </a:bodyPr>
          <a:lstStyle/>
          <a:p>
            <a:pPr>
              <a:lnSpc>
                <a:spcPct val="120000"/>
              </a:lnSpc>
            </a:pPr>
            <a:r>
              <a:rPr lang="fa-IR" sz="2000" dirty="0">
                <a:cs typeface="B Nazanin" pitchFamily="2" charset="-78"/>
              </a:rPr>
              <a:t>در كلاسداري با كودكان و نوجوانان، نه آنقدر محبت كنيد كه شاگردان لوس و خودخواه تربيت شوند و نه آن قدر بي مهري كنيد كه از اطراف شما بگريزند .</a:t>
            </a:r>
            <a:br>
              <a:rPr lang="fa-IR" sz="2000" dirty="0">
                <a:cs typeface="B Nazanin" pitchFamily="2" charset="-78"/>
              </a:rPr>
            </a:br>
            <a:r>
              <a:rPr lang="fa-IR" sz="2000" dirty="0">
                <a:cs typeface="B Nazanin" pitchFamily="2" charset="-78"/>
              </a:rPr>
              <a:t>2 - بيش از اندازه از شاگرد تمجيد و تعريف نكنيد، زيرا ممكن است موجب غرور او و يا حسادت شاگردان ديگر شود .</a:t>
            </a:r>
            <a:br>
              <a:rPr lang="fa-IR" sz="2000" dirty="0">
                <a:cs typeface="B Nazanin" pitchFamily="2" charset="-78"/>
              </a:rPr>
            </a:br>
            <a:r>
              <a:rPr lang="fa-IR" sz="2000" dirty="0">
                <a:cs typeface="B Nazanin" pitchFamily="2" charset="-78"/>
              </a:rPr>
              <a:t>3 - گاهي مي توانيد با نگاه كردن به شاگرد ناراحتي خود را نشان دهيد و نيازي به تنبيه بيشتر نيست .</a:t>
            </a:r>
            <a:br>
              <a:rPr lang="fa-IR" sz="2000" dirty="0">
                <a:cs typeface="B Nazanin" pitchFamily="2" charset="-78"/>
              </a:rPr>
            </a:br>
            <a:r>
              <a:rPr lang="fa-IR" sz="2000" dirty="0">
                <a:cs typeface="B Nazanin" pitchFamily="2" charset="-78"/>
              </a:rPr>
              <a:t>4 - گاهي براي تشويق شاگردان، هدايا و جوايزي را در نظر بگيريد، البته تشويق بايد متناسب و به اندازه باشد .</a:t>
            </a:r>
            <a:br>
              <a:rPr lang="fa-IR" sz="2000" dirty="0">
                <a:cs typeface="B Nazanin" pitchFamily="2" charset="-78"/>
              </a:rPr>
            </a:br>
            <a:r>
              <a:rPr lang="fa-IR" sz="2000" dirty="0">
                <a:cs typeface="B Nazanin" pitchFamily="2" charset="-78"/>
              </a:rPr>
              <a:t>5 - اقتدار مربي در كلاس مهمتر از سكوت شاگردان است .</a:t>
            </a:r>
            <a:br>
              <a:rPr lang="fa-IR" sz="2000" dirty="0">
                <a:cs typeface="B Nazanin" pitchFamily="2" charset="-78"/>
              </a:rPr>
            </a:br>
            <a:r>
              <a:rPr lang="fa-IR" sz="2000" dirty="0">
                <a:cs typeface="B Nazanin" pitchFamily="2" charset="-78"/>
              </a:rPr>
              <a:t>6 - در موارد لزوم قاطعيت داشته باشيد .</a:t>
            </a:r>
            <a:br>
              <a:rPr lang="fa-IR" sz="2000" dirty="0">
                <a:cs typeface="B Nazanin" pitchFamily="2" charset="-78"/>
              </a:rPr>
            </a:br>
            <a:r>
              <a:rPr lang="fa-IR" sz="2000" dirty="0">
                <a:cs typeface="B Nazanin" pitchFamily="2" charset="-78"/>
              </a:rPr>
              <a:t>7 - استعدادها و تواناييهاي مثبت شاگردان را جلو شاگردان ديگر مطرح كنيد و براي از بين بردن رفتارهاي ناپسند آنها تلاش كنيد .</a:t>
            </a:r>
            <a:br>
              <a:rPr lang="fa-IR" sz="2000" dirty="0">
                <a:cs typeface="B Nazanin" pitchFamily="2" charset="-78"/>
              </a:rPr>
            </a:br>
            <a:r>
              <a:rPr lang="fa-IR" sz="2000" dirty="0">
                <a:cs typeface="B Nazanin" pitchFamily="2" charset="-78"/>
              </a:rPr>
              <a:t>8 - رفتار غلط شاگردان ممكن است معلول بيماريهاي بدني باشد، پس به اين نكته توجه داشته باشيد .</a:t>
            </a:r>
            <a:br>
              <a:rPr lang="fa-IR" sz="2000" dirty="0">
                <a:cs typeface="B Nazanin" pitchFamily="2" charset="-78"/>
              </a:rPr>
            </a:br>
            <a:r>
              <a:rPr lang="fa-IR" sz="2000" dirty="0">
                <a:cs typeface="B Nazanin" pitchFamily="2" charset="-78"/>
              </a:rPr>
              <a:t>9 - پيش از تنبيه، علل كردارهاي منفي شاگردان را بررسي كنيد .</a:t>
            </a:r>
            <a:br>
              <a:rPr lang="fa-IR" sz="2000" dirty="0">
                <a:cs typeface="B Nazanin" pitchFamily="2" charset="-78"/>
              </a:rPr>
            </a:br>
            <a:r>
              <a:rPr lang="fa-IR" sz="2000" dirty="0">
                <a:cs typeface="B Nazanin" pitchFamily="2" charset="-78"/>
              </a:rPr>
              <a:t>10 - به شاگردان ضعيف اعتماد به نفس ببخشيد و آنان را به درس خواندن ترغيب كنيد .</a:t>
            </a:r>
            <a:br>
              <a:rPr lang="fa-IR" sz="2000" dirty="0">
                <a:cs typeface="B Nazanin" pitchFamily="2" charset="-78"/>
              </a:rPr>
            </a:br>
            <a:r>
              <a:rPr lang="fa-IR" sz="2000" dirty="0">
                <a:cs typeface="B Nazanin" pitchFamily="2" charset="-78"/>
              </a:rPr>
              <a:t>11 - پيش از آغاز تدريس، با پرسش از مسئولين مربوطه، شناختي اجمالي از وضعيت و موقعيت و سطح معلومات شاگردان بدست آوريد .</a:t>
            </a:r>
            <a:r>
              <a:rPr lang="fa-IR" sz="2000" dirty="0"/>
              <a:t/>
            </a:r>
            <a:br>
              <a:rPr lang="fa-IR" sz="2000" dirty="0"/>
            </a:br>
            <a:endParaRPr lang="fa-IR" sz="2000" dirty="0"/>
          </a:p>
        </p:txBody>
      </p:sp>
    </p:spTree>
  </p:cSld>
  <p:clrMapOvr>
    <a:masterClrMapping/>
  </p:clrMapOvr>
  <p:transition spd="slow">
    <p:wheel spokes="2"/>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fa-IR" b="1" dirty="0" smtClean="0"/>
              <a:t/>
            </a:r>
            <a:br>
              <a:rPr lang="fa-IR" b="1" dirty="0" smtClean="0"/>
            </a:br>
            <a:r>
              <a:rPr lang="fa-IR" sz="3100" b="1" dirty="0" smtClean="0">
                <a:cs typeface="B Nazanin" pitchFamily="2" charset="-78"/>
              </a:rPr>
              <a:t>چگونه از بچه‌ها انتقاد کنیم که منفور نشویم:</a:t>
            </a:r>
            <a:r>
              <a:rPr lang="en-US" dirty="0" smtClean="0">
                <a:cs typeface="B Nazanin" pitchFamily="2" charset="-78"/>
              </a:rPr>
              <a:t/>
            </a:r>
            <a:br>
              <a:rPr lang="en-US" dirty="0" smtClean="0">
                <a:cs typeface="B Nazanin" pitchFamily="2" charset="-78"/>
              </a:rPr>
            </a:br>
            <a:endParaRPr lang="fa-IR" dirty="0">
              <a:cs typeface="B Nazanin" pitchFamily="2" charset="-78"/>
            </a:endParaRPr>
          </a:p>
        </p:txBody>
      </p:sp>
      <p:sp>
        <p:nvSpPr>
          <p:cNvPr id="3" name="Content Placeholder 2"/>
          <p:cNvSpPr>
            <a:spLocks noGrp="1"/>
          </p:cNvSpPr>
          <p:nvPr>
            <p:ph idx="1"/>
          </p:nvPr>
        </p:nvSpPr>
        <p:spPr>
          <a:xfrm>
            <a:off x="285720" y="857232"/>
            <a:ext cx="8572560" cy="571504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fa-IR" dirty="0" smtClean="0">
                <a:cs typeface="B Nazanin" pitchFamily="2" charset="-78"/>
              </a:rPr>
              <a:t>اگر </a:t>
            </a:r>
            <a:r>
              <a:rPr lang="fa-IR" dirty="0">
                <a:cs typeface="B Nazanin" pitchFamily="2" charset="-78"/>
              </a:rPr>
              <a:t>ضرورت دارد از شاگرد انتقادی بنمائیم، از کجا شروع کنیم. اگر مستقمیاً عیب را بگوئیم او به شدت ناراحت می‌گردد. شاگردی  خط بسیار بدی داشت به وی گفتم تو مطالب را خوب فهمیده‌ای ولی متأسفانه چون خوانده نمی‌شوند نمی‌توانم نمره خوبی بدهم با آنکه عیب کارش گفته شد و خرده‌گیری نامطبوعی بود ولی چون بعد از تمجید مزایا و هنرهای او بود چندان گران برایش نیامد. روش عمل مانند کار سلمانی است وی قبل از آنکه تیغ را به کار اندازد، زمینه صورت را صابون کاری می‌کند. و این عین رفتاری است که دانش‌آموز خطاکار به آن نیازمند است. پس قبل از شروع انتقاد حتماً باید از روی صدق و صفا بعضی امور مربوط به او را که واقعاً قابل تمجید باشند بستائید و از تحسین مضایقه نکنید.</a:t>
            </a:r>
            <a:endParaRPr lang="en-US" dirty="0">
              <a:cs typeface="B Nazanin" pitchFamily="2" charset="-78"/>
            </a:endParaRPr>
          </a:p>
          <a:p>
            <a:r>
              <a:rPr lang="fa-IR" dirty="0">
                <a:cs typeface="B Nazanin" pitchFamily="2" charset="-78"/>
              </a:rPr>
              <a:t>برای تبدیل رفتارهای اشخاص به نحوی که منجر به خشم و خصومت نشود باید خطاها را به طور غیر مستقیم به آنها خاطر نشان کرد.</a:t>
            </a:r>
            <a:endParaRPr lang="en-US" dirty="0">
              <a:cs typeface="B Nazanin" pitchFamily="2" charset="-78"/>
            </a:endParaRPr>
          </a:p>
          <a:p>
            <a:endParaRPr lang="fa-IR" dirty="0"/>
          </a:p>
        </p:txBody>
      </p:sp>
    </p:spTree>
  </p:cSld>
  <p:clrMapOvr>
    <a:masterClrMapping/>
  </p:clrMapOvr>
  <p:transition spd="slow">
    <p:wheel spokes="2"/>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fa-IR" dirty="0" smtClean="0"/>
              <a:t/>
            </a:r>
            <a:br>
              <a:rPr lang="fa-IR" dirty="0" smtClean="0"/>
            </a:br>
            <a:r>
              <a:rPr lang="fa-IR" dirty="0" smtClean="0">
                <a:cs typeface="B Nazanin" pitchFamily="2" charset="-78"/>
              </a:rPr>
              <a:t>عوامل مشکل ساز در اداره کلاس کدامند؟</a:t>
            </a:r>
            <a:r>
              <a:rPr lang="en-US" dirty="0" smtClean="0"/>
              <a:t/>
            </a:r>
            <a:br>
              <a:rPr lang="en-US" dirty="0" smtClean="0"/>
            </a:br>
            <a:endParaRPr lang="fa-IR" dirty="0"/>
          </a:p>
        </p:txBody>
      </p:sp>
      <p:sp>
        <p:nvSpPr>
          <p:cNvPr id="3" name="Content Placeholder 2"/>
          <p:cNvSpPr>
            <a:spLocks noGrp="1"/>
          </p:cNvSpPr>
          <p:nvPr>
            <p:ph idx="1"/>
          </p:nvPr>
        </p:nvSpPr>
        <p:spPr>
          <a:xfrm>
            <a:off x="214282" y="1600200"/>
            <a:ext cx="8472518" cy="4525963"/>
          </a:xfrm>
        </p:spPr>
        <p:style>
          <a:lnRef idx="1">
            <a:schemeClr val="accent6"/>
          </a:lnRef>
          <a:fillRef idx="2">
            <a:schemeClr val="accent6"/>
          </a:fillRef>
          <a:effectRef idx="1">
            <a:schemeClr val="accent6"/>
          </a:effectRef>
          <a:fontRef idx="minor">
            <a:schemeClr val="dk1"/>
          </a:fontRef>
        </p:style>
        <p:txBody>
          <a:bodyPr/>
          <a:lstStyle/>
          <a:p>
            <a:pPr>
              <a:buNone/>
            </a:pPr>
            <a:r>
              <a:rPr lang="fa-IR" dirty="0" smtClean="0">
                <a:cs typeface="B Nazanin" pitchFamily="2" charset="-78"/>
              </a:rPr>
              <a:t>1- عملکرد </a:t>
            </a:r>
            <a:r>
              <a:rPr lang="fa-IR" dirty="0">
                <a:cs typeface="B Nazanin" pitchFamily="2" charset="-78"/>
              </a:rPr>
              <a:t>نامطلوب معلم (عدم مهارت در کلاس داری یا تدریس) و اثرات آن</a:t>
            </a:r>
            <a:endParaRPr lang="en-US" dirty="0">
              <a:cs typeface="B Nazanin" pitchFamily="2" charset="-78"/>
            </a:endParaRPr>
          </a:p>
          <a:p>
            <a:pPr>
              <a:buNone/>
            </a:pPr>
            <a:r>
              <a:rPr lang="fa-IR" dirty="0">
                <a:cs typeface="B Nazanin" pitchFamily="2" charset="-78"/>
              </a:rPr>
              <a:t>2-    مشکلات شخصی دانش آموزان</a:t>
            </a:r>
            <a:endParaRPr lang="en-US" dirty="0">
              <a:cs typeface="B Nazanin" pitchFamily="2" charset="-78"/>
            </a:endParaRPr>
          </a:p>
          <a:p>
            <a:pPr>
              <a:buNone/>
            </a:pPr>
            <a:r>
              <a:rPr lang="fa-IR" dirty="0">
                <a:cs typeface="B Nazanin" pitchFamily="2" charset="-78"/>
              </a:rPr>
              <a:t>3-    </a:t>
            </a:r>
            <a:r>
              <a:rPr lang="fa-IR" dirty="0" smtClean="0">
                <a:cs typeface="B Nazanin" pitchFamily="2" charset="-78"/>
              </a:rPr>
              <a:t>عوامل محيطي</a:t>
            </a:r>
            <a:endParaRPr lang="en-US" dirty="0">
              <a:cs typeface="B Nazanin" pitchFamily="2" charset="-78"/>
            </a:endParaRPr>
          </a:p>
          <a:p>
            <a:pPr>
              <a:buNone/>
            </a:pPr>
            <a:endParaRPr lang="fa-IR" dirty="0">
              <a:cs typeface="B Nazanin" pitchFamily="2" charset="-78"/>
            </a:endParaRPr>
          </a:p>
        </p:txBody>
      </p:sp>
    </p:spTree>
  </p:cSld>
  <p:clrMapOvr>
    <a:masterClrMapping/>
  </p:clrMapOvr>
  <p:transition spd="slow">
    <p:wheel spokes="2"/>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fa-IR" dirty="0"/>
              <a:t>ویژگی هایی که یک معلم موفق و کارآمد باید داشته باشد عبارتند از:</a:t>
            </a:r>
            <a:endParaRPr lang="en-US" dirty="0"/>
          </a:p>
          <a:p>
            <a:r>
              <a:rPr lang="fa-IR" dirty="0"/>
              <a:t>1-    آراستگی و زیبائی ظاهری</a:t>
            </a:r>
            <a:endParaRPr lang="en-US" dirty="0"/>
          </a:p>
          <a:p>
            <a:r>
              <a:rPr lang="fa-IR" dirty="0"/>
              <a:t>2-    صدای خوب و حرکات و اشارات متعادل</a:t>
            </a:r>
            <a:endParaRPr lang="en-US" dirty="0"/>
          </a:p>
          <a:p>
            <a:r>
              <a:rPr lang="fa-IR" dirty="0"/>
              <a:t>3-    به کار بردن مناسب ترین و مودبانه ترین کلمات</a:t>
            </a:r>
            <a:endParaRPr lang="en-US" dirty="0"/>
          </a:p>
          <a:p>
            <a:r>
              <a:rPr lang="fa-IR" dirty="0"/>
              <a:t>4-    داشتن اخلاق خوب و پسندیده و تسلط بر اعصاب</a:t>
            </a:r>
            <a:endParaRPr lang="en-US" dirty="0"/>
          </a:p>
          <a:p>
            <a:r>
              <a:rPr lang="fa-IR" dirty="0"/>
              <a:t>5-    توانائی علمی قوی و اطلاعات وسیع</a:t>
            </a:r>
          </a:p>
        </p:txBody>
      </p:sp>
    </p:spTree>
  </p:cSld>
  <p:clrMapOvr>
    <a:masterClrMapping/>
  </p:clrMapOvr>
  <p:transition spd="slow">
    <p:wheel spokes="2"/>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fa-IR" dirty="0" smtClean="0">
                <a:cs typeface="B Nazanin" pitchFamily="2" charset="-78"/>
              </a:rPr>
              <a:t>نياز روز دانش آموزان </a:t>
            </a:r>
          </a:p>
          <a:p>
            <a:r>
              <a:rPr lang="fa-IR" dirty="0" smtClean="0">
                <a:cs typeface="B Nazanin" pitchFamily="2" charset="-78"/>
              </a:rPr>
              <a:t>تحولات جهاني در حوزه علوم و مهارت ها</a:t>
            </a:r>
          </a:p>
          <a:p>
            <a:r>
              <a:rPr lang="fa-IR" dirty="0" smtClean="0">
                <a:cs typeface="B Nazanin" pitchFamily="2" charset="-78"/>
              </a:rPr>
              <a:t>نتايج مطالعات جهاني مانند تيمز</a:t>
            </a:r>
          </a:p>
          <a:p>
            <a:r>
              <a:rPr lang="fa-IR" dirty="0" smtClean="0">
                <a:cs typeface="B Nazanin" pitchFamily="2" charset="-78"/>
              </a:rPr>
              <a:t>سونامي اطلاعات و تشكيل دهكده جهاني</a:t>
            </a:r>
          </a:p>
          <a:p>
            <a:r>
              <a:rPr lang="fa-IR" dirty="0" smtClean="0">
                <a:cs typeface="B Nazanin" pitchFamily="2" charset="-78"/>
              </a:rPr>
              <a:t>..............</a:t>
            </a:r>
            <a:endParaRPr lang="fa-IR" dirty="0">
              <a:cs typeface="B Nazanin" pitchFamily="2" charset="-78"/>
            </a:endParaRPr>
          </a:p>
        </p:txBody>
      </p:sp>
    </p:spTree>
  </p:cSld>
  <p:clrMapOvr>
    <a:masterClrMapping/>
  </p:clrMapOvr>
  <p:transition spd="slow">
    <p:wheel spokes="2"/>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286544"/>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fa-IR" dirty="0">
                <a:cs typeface="B Nazanin" pitchFamily="2" charset="-78"/>
              </a:rPr>
              <a:t>حل بسیاری از مشکلات دانش آموزان که باعث ناآرامی آنها در کلاس می شود از حیطه وظیفه معلمان خارج است. مشکلاتی مثل </a:t>
            </a:r>
            <a:r>
              <a:rPr lang="fa-IR" sz="2400" dirty="0">
                <a:cs typeface="B Titr" pitchFamily="2" charset="-78"/>
              </a:rPr>
              <a:t>فقر، بیماری، طلاق والدین و ... و یا مسائل روحی و روانی</a:t>
            </a:r>
            <a:r>
              <a:rPr lang="fa-IR" dirty="0">
                <a:cs typeface="B Nazanin" pitchFamily="2" charset="-78"/>
              </a:rPr>
              <a:t> بچه ها که در حیطه روان شناسی قرار می گیرد، مانند </a:t>
            </a:r>
            <a:r>
              <a:rPr lang="fa-IR" sz="2400" dirty="0">
                <a:cs typeface="B Titr" pitchFamily="2" charset="-78"/>
              </a:rPr>
              <a:t>بیش فعالی،  اضطراب و افسردگی </a:t>
            </a:r>
            <a:r>
              <a:rPr lang="fa-IR" dirty="0">
                <a:cs typeface="B Nazanin" pitchFamily="2" charset="-78"/>
              </a:rPr>
              <a:t>و غیره ... این مشکلات را معلمین می توانند به اولیا انتقال دهند تا با کمک والدین و و مراکز روان شناسی و مراکز بهزیستی و مراکز بهزیستی تا حدودی برطرف کنند. کار دیگری که معلمان می توانند انجام دهند این است که با دانش آموزان کمک کنند تا آنها خود را با همان امکانات و شرایط موجود وفق دهند و برای رسیدن به موفقیت  و رشد استعدادهای بالقوه خود تلاش کنند تا از بروز برخی مسائل نامطلوب جلوگیری شود.</a:t>
            </a:r>
            <a:endParaRPr lang="en-US" dirty="0">
              <a:cs typeface="B Nazanin" pitchFamily="2" charset="-78"/>
            </a:endParaRPr>
          </a:p>
          <a:p>
            <a:r>
              <a:rPr lang="fa-IR" dirty="0">
                <a:cs typeface="B Nazanin" pitchFamily="2" charset="-78"/>
              </a:rPr>
              <a:t>باید بدانیم دانش آموزان تحت چه شرایطی، </a:t>
            </a:r>
            <a:r>
              <a:rPr lang="fa-IR" sz="2400" dirty="0">
                <a:cs typeface="B Titr" pitchFamily="2" charset="-78"/>
              </a:rPr>
              <a:t>دچار استرس، </a:t>
            </a:r>
            <a:r>
              <a:rPr lang="fa-IR" sz="2400" dirty="0" smtClean="0">
                <a:cs typeface="B Titr" pitchFamily="2" charset="-78"/>
              </a:rPr>
              <a:t>حواس پرتی </a:t>
            </a:r>
            <a:r>
              <a:rPr lang="fa-IR" sz="2400" dirty="0">
                <a:cs typeface="B Titr" pitchFamily="2" charset="-78"/>
              </a:rPr>
              <a:t>یا عدم تمرکز </a:t>
            </a:r>
            <a:r>
              <a:rPr lang="fa-IR" dirty="0">
                <a:cs typeface="B Nazanin" pitchFamily="2" charset="-78"/>
              </a:rPr>
              <a:t>و غیره ... می شوند که این امر منجر به ایجاد بی نظمی در کلاس خواهد شد. لذا با قرار دادن آنها تحت شرایط مطلوب می توان از بروز مشکلات پیشگیری کرد. برای مثال جهت جلوگیری از ایجاد حواس پرتی در دانش آموزانی که ضعف بینائی یا شنوائی دارند و یا تمرکز ندارند، بهتر است آنها را در ردیف های جلوی کلاس بنشانیم. و یا در جلسات آمتحان از گفتن تذکرات استرس زا و یا جابجائی های بی مورد دانش آموزان خودداری کنیم</a:t>
            </a:r>
          </a:p>
        </p:txBody>
      </p:sp>
    </p:spTree>
  </p:cSld>
  <p:clrMapOvr>
    <a:masterClrMapping/>
  </p:clrMapOvr>
  <p:transition spd="slow">
    <p:wheel spokes="2"/>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42852"/>
            <a:ext cx="4329114" cy="72547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fa-IR" dirty="0" smtClean="0">
                <a:cs typeface="B Nazanin" pitchFamily="2" charset="-78"/>
              </a:rPr>
              <a:t>عوامل محيطي</a:t>
            </a:r>
            <a:endParaRPr lang="fa-IR" dirty="0">
              <a:cs typeface="B Nazanin" pitchFamily="2" charset="-78"/>
            </a:endParaRPr>
          </a:p>
        </p:txBody>
      </p:sp>
      <p:sp>
        <p:nvSpPr>
          <p:cNvPr id="3" name="Content Placeholder 2"/>
          <p:cNvSpPr>
            <a:spLocks noGrp="1"/>
          </p:cNvSpPr>
          <p:nvPr>
            <p:ph idx="1"/>
          </p:nvPr>
        </p:nvSpPr>
        <p:spPr>
          <a:xfrm>
            <a:off x="285720" y="1071546"/>
            <a:ext cx="8401080" cy="5500726"/>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fa-IR" dirty="0">
                <a:cs typeface="B Nazanin" pitchFamily="2" charset="-78"/>
              </a:rPr>
              <a:t>میزان شادی و نشاط در </a:t>
            </a:r>
            <a:r>
              <a:rPr lang="fa-IR" dirty="0" smtClean="0">
                <a:cs typeface="B Nazanin" pitchFamily="2" charset="-78"/>
              </a:rPr>
              <a:t>آموزشگاه </a:t>
            </a:r>
            <a:r>
              <a:rPr lang="fa-IR" dirty="0">
                <a:cs typeface="B Nazanin" pitchFamily="2" charset="-78"/>
              </a:rPr>
              <a:t>های ما بسیار پائین است. یکی از وظایف مسئولین، فراهم کردن شرایط لازم برای جلوگیری از خستگی مفرط دانش آموزان از راه های زیر است:</a:t>
            </a:r>
            <a:endParaRPr lang="en-US" dirty="0">
              <a:cs typeface="B Nazanin" pitchFamily="2" charset="-78"/>
            </a:endParaRPr>
          </a:p>
          <a:p>
            <a:r>
              <a:rPr lang="fa-IR" dirty="0">
                <a:cs typeface="B Nazanin" pitchFamily="2" charset="-78"/>
              </a:rPr>
              <a:t> </a:t>
            </a:r>
            <a:r>
              <a:rPr lang="fa-IR" dirty="0" smtClean="0">
                <a:cs typeface="B Nazanin" pitchFamily="2" charset="-78"/>
              </a:rPr>
              <a:t>نشاط </a:t>
            </a:r>
            <a:r>
              <a:rPr lang="fa-IR" dirty="0">
                <a:cs typeface="B Nazanin" pitchFamily="2" charset="-78"/>
              </a:rPr>
              <a:t>آور ساختن فضای فیزیکی کلاس ها از طریق استفاده از رنگ های شاد در کلاس ها و حیاط محیط و ایجاد فضای مناسبی برای بازی بچه ها</a:t>
            </a:r>
            <a:endParaRPr lang="en-US" dirty="0">
              <a:cs typeface="B Nazanin" pitchFamily="2" charset="-78"/>
            </a:endParaRPr>
          </a:p>
          <a:p>
            <a:r>
              <a:rPr lang="fa-IR" dirty="0" smtClean="0">
                <a:cs typeface="B Nazanin" pitchFamily="2" charset="-78"/>
              </a:rPr>
              <a:t> </a:t>
            </a:r>
            <a:r>
              <a:rPr lang="fa-IR" dirty="0">
                <a:cs typeface="B Nazanin" pitchFamily="2" charset="-78"/>
              </a:rPr>
              <a:t>تدوین کتاب های به صورت جذاب و دوست داشتنی با حجم مطلوب و محتوای متناسب با سن دانش آموزان، همراه با تصاویر و رنگ های زیبا</a:t>
            </a:r>
            <a:endParaRPr lang="en-US" dirty="0">
              <a:cs typeface="B Nazanin" pitchFamily="2" charset="-78"/>
            </a:endParaRPr>
          </a:p>
          <a:p>
            <a:r>
              <a:rPr lang="fa-IR" dirty="0" smtClean="0">
                <a:cs typeface="B Nazanin" pitchFamily="2" charset="-78"/>
              </a:rPr>
              <a:t> </a:t>
            </a:r>
            <a:r>
              <a:rPr lang="fa-IR" dirty="0">
                <a:cs typeface="B Nazanin" pitchFamily="2" charset="-78"/>
              </a:rPr>
              <a:t>استفاده از روش های فعال در تدریس و استفاده از وسائل کمک آموزشی به طور گسترده که باعث رشد و بالندگی و علاقمندی بیشتر دانش آموزان می شود.</a:t>
            </a:r>
            <a:endParaRPr lang="en-US" dirty="0">
              <a:cs typeface="B Nazanin" pitchFamily="2" charset="-78"/>
            </a:endParaRPr>
          </a:p>
          <a:p>
            <a:r>
              <a:rPr lang="fa-IR" dirty="0" smtClean="0">
                <a:cs typeface="B Nazanin" pitchFamily="2" charset="-78"/>
              </a:rPr>
              <a:t> </a:t>
            </a:r>
            <a:r>
              <a:rPr lang="fa-IR" dirty="0">
                <a:cs typeface="B Nazanin" pitchFamily="2" charset="-78"/>
              </a:rPr>
              <a:t>وجود کادر آموزشی دلسوز و مهربان که نسبتاً آشنا به روان شناسی دانش آموزان باشند. به طور مثال مدیران و معاونانی  که در ارتباط با دانش آموزان هستند باید بدانند چگونه با دانش آموزان برخورد کنند تا آنها از محیط </a:t>
            </a:r>
            <a:r>
              <a:rPr lang="fa-IR">
                <a:cs typeface="B Nazanin" pitchFamily="2" charset="-78"/>
              </a:rPr>
              <a:t>آموزشگاه </a:t>
            </a:r>
            <a:r>
              <a:rPr lang="fa-IR" smtClean="0">
                <a:cs typeface="B Nazanin" pitchFamily="2" charset="-78"/>
              </a:rPr>
              <a:t>دل زده </a:t>
            </a:r>
            <a:r>
              <a:rPr lang="fa-IR" dirty="0">
                <a:cs typeface="B Nazanin" pitchFamily="2" charset="-78"/>
              </a:rPr>
              <a:t>نشوند.</a:t>
            </a:r>
            <a:endParaRPr lang="en-US" dirty="0">
              <a:cs typeface="B Nazanin" pitchFamily="2" charset="-78"/>
            </a:endParaRPr>
          </a:p>
          <a:p>
            <a:endParaRPr lang="fa-IR" dirty="0"/>
          </a:p>
        </p:txBody>
      </p:sp>
    </p:spTree>
  </p:cSld>
  <p:clrMapOvr>
    <a:masterClrMapping/>
  </p:clrMapOvr>
  <p:transition spd="slow">
    <p:wheel spokes="2"/>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a:p>
        </p:txBody>
      </p:sp>
      <p:pic>
        <p:nvPicPr>
          <p:cNvPr id="12291" name="Picture 2" descr="C:\Users\Administrator\Desktop\786174676_rahkar-e-modiriat_miscommunication.gif"/>
          <p:cNvPicPr>
            <a:picLocks noGrp="1" noChangeAspect="1" noChangeArrowheads="1"/>
          </p:cNvPicPr>
          <p:nvPr>
            <p:ph idx="1"/>
          </p:nvPr>
        </p:nvPicPr>
        <p:blipFill>
          <a:blip r:embed="rId2"/>
          <a:srcRect/>
          <a:stretch>
            <a:fillRect/>
          </a:stretch>
        </p:blipFill>
        <p:spPr>
          <a:xfrm>
            <a:off x="642938" y="428625"/>
            <a:ext cx="7929562" cy="6072188"/>
          </a:xfrm>
          <a:noFill/>
        </p:spPr>
      </p:pic>
    </p:spTree>
  </p:cSld>
  <p:clrMapOvr>
    <a:masterClrMapping/>
  </p:clrMapOvr>
  <p:transition spd="slow">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428604"/>
            <a:ext cx="3500462" cy="838200"/>
          </a:xfrm>
          <a:ln>
            <a:solidFill>
              <a:schemeClr val="tx1"/>
            </a:solidFill>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fa-IR" dirty="0" smtClean="0">
                <a:cs typeface="B Nazanin" pitchFamily="2" charset="-78"/>
              </a:rPr>
              <a:t>برنامه درسي</a:t>
            </a:r>
            <a:endParaRPr lang="fa-IR" dirty="0">
              <a:cs typeface="B Nazanin" pitchFamily="2" charset="-78"/>
            </a:endParaRPr>
          </a:p>
        </p:txBody>
      </p:sp>
      <p:sp>
        <p:nvSpPr>
          <p:cNvPr id="3" name="Content Placeholder 2"/>
          <p:cNvSpPr>
            <a:spLocks noGrp="1"/>
          </p:cNvSpPr>
          <p:nvPr>
            <p:ph idx="1"/>
          </p:nvPr>
        </p:nvSpPr>
        <p:spPr>
          <a:xfrm>
            <a:off x="571500" y="1500188"/>
            <a:ext cx="8420100" cy="4714875"/>
          </a:xfrm>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lnSpc>
                <a:spcPct val="200000"/>
              </a:lnSpc>
              <a:buFont typeface="Wingdings 2" pitchFamily="18" charset="2"/>
              <a:buNone/>
              <a:defRPr/>
            </a:pPr>
            <a:r>
              <a:rPr lang="fa-IR" b="1" dirty="0" smtClean="0">
                <a:cs typeface="B Nazanin" pitchFamily="2" charset="-78"/>
              </a:rPr>
              <a:t>- برنامه درسي قصد شده</a:t>
            </a:r>
          </a:p>
          <a:p>
            <a:pPr algn="ctr" eaLnBrk="1" hangingPunct="1">
              <a:lnSpc>
                <a:spcPct val="200000"/>
              </a:lnSpc>
              <a:buFont typeface="Wingdings 2" pitchFamily="18" charset="2"/>
              <a:buNone/>
              <a:defRPr/>
            </a:pPr>
            <a:r>
              <a:rPr lang="fa-IR" b="1" dirty="0" smtClean="0">
                <a:cs typeface="B Nazanin" pitchFamily="2" charset="-78"/>
              </a:rPr>
              <a:t>- برنامه درسي اجرا شده </a:t>
            </a:r>
          </a:p>
          <a:p>
            <a:pPr algn="ctr" eaLnBrk="1" hangingPunct="1">
              <a:lnSpc>
                <a:spcPct val="200000"/>
              </a:lnSpc>
              <a:buFont typeface="Wingdings 2" pitchFamily="18" charset="2"/>
              <a:buNone/>
              <a:defRPr/>
            </a:pPr>
            <a:r>
              <a:rPr lang="fa-IR" b="1" dirty="0" smtClean="0">
                <a:cs typeface="B Nazanin" pitchFamily="2" charset="-78"/>
              </a:rPr>
              <a:t>-برنامه درسي كسب شده</a:t>
            </a:r>
            <a:endParaRPr lang="fa-IR" b="1" dirty="0">
              <a:cs typeface="B Nazanin" pitchFamily="2" charset="-78"/>
            </a:endParaRPr>
          </a:p>
        </p:txBody>
      </p:sp>
    </p:spTree>
  </p:cSld>
  <p:clrMapOvr>
    <a:masterClrMapping/>
  </p:clrMapOvr>
  <p:transition spd="slow">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fa-IR" b="1" dirty="0" smtClean="0"/>
              <a:t/>
            </a:r>
            <a:br>
              <a:rPr lang="fa-IR" b="1" dirty="0" smtClean="0"/>
            </a:br>
            <a:r>
              <a:rPr lang="fa-IR" b="1" dirty="0" smtClean="0">
                <a:cs typeface="B Nazanin" pitchFamily="2" charset="-78"/>
              </a:rPr>
              <a:t>اصول کلاس داری جذاب برای یک مربی موفق </a:t>
            </a:r>
            <a:r>
              <a:rPr lang="en-US" dirty="0" smtClean="0"/>
              <a:t/>
            </a:r>
            <a:br>
              <a:rPr lang="en-US" dirty="0" smtClean="0"/>
            </a:br>
            <a:endParaRPr lang="fa-IR"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buNone/>
            </a:pPr>
            <a:r>
              <a:rPr lang="fa-IR" dirty="0" smtClean="0">
                <a:cs typeface="B Nazanin" pitchFamily="2" charset="-78"/>
              </a:rPr>
              <a:t>هر </a:t>
            </a:r>
            <a:r>
              <a:rPr lang="fa-IR" dirty="0">
                <a:cs typeface="B Nazanin" pitchFamily="2" charset="-78"/>
              </a:rPr>
              <a:t>مربی که بخواهد یک کلاس موفق داشته باشد باید چند شرط را ابتدا برای خود طرح و جواب بدهد : </a:t>
            </a:r>
            <a:endParaRPr lang="en-US" dirty="0">
              <a:cs typeface="B Nazanin" pitchFamily="2" charset="-78"/>
            </a:endParaRPr>
          </a:p>
          <a:p>
            <a:pPr>
              <a:buNone/>
            </a:pPr>
            <a:r>
              <a:rPr lang="fa-IR" dirty="0">
                <a:cs typeface="B Nazanin" pitchFamily="2" charset="-78"/>
              </a:rPr>
              <a:t>1) بداند ( تخصص ) 		</a:t>
            </a:r>
            <a:endParaRPr lang="fa-IR" dirty="0" smtClean="0">
              <a:cs typeface="B Nazanin" pitchFamily="2" charset="-78"/>
            </a:endParaRPr>
          </a:p>
          <a:p>
            <a:pPr>
              <a:buNone/>
            </a:pPr>
            <a:r>
              <a:rPr lang="fa-IR" dirty="0" smtClean="0">
                <a:cs typeface="B Nazanin" pitchFamily="2" charset="-78"/>
              </a:rPr>
              <a:t>2</a:t>
            </a:r>
            <a:r>
              <a:rPr lang="fa-IR" dirty="0">
                <a:cs typeface="B Nazanin" pitchFamily="2" charset="-78"/>
              </a:rPr>
              <a:t>) بتواند ( مدیریت توان ) 		</a:t>
            </a:r>
            <a:endParaRPr lang="fa-IR" dirty="0" smtClean="0">
              <a:cs typeface="B Nazanin" pitchFamily="2" charset="-78"/>
            </a:endParaRPr>
          </a:p>
          <a:p>
            <a:pPr>
              <a:buNone/>
            </a:pPr>
            <a:r>
              <a:rPr lang="fa-IR" dirty="0" smtClean="0">
                <a:cs typeface="B Nazanin" pitchFamily="2" charset="-78"/>
              </a:rPr>
              <a:t>3</a:t>
            </a:r>
            <a:r>
              <a:rPr lang="fa-IR" dirty="0">
                <a:cs typeface="B Nazanin" pitchFamily="2" charset="-78"/>
              </a:rPr>
              <a:t>) بخواهد ( اراده ) </a:t>
            </a:r>
            <a:endParaRPr lang="en-US" dirty="0">
              <a:cs typeface="B Nazanin" pitchFamily="2" charset="-78"/>
            </a:endParaRPr>
          </a:p>
          <a:p>
            <a:endParaRPr lang="fa-IR" dirty="0"/>
          </a:p>
        </p:txBody>
      </p:sp>
    </p:spTree>
  </p:cSld>
  <p:clrMapOvr>
    <a:masterClrMapping/>
  </p:clrMapOvr>
  <p:transition spd="slow">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00201"/>
            <a:ext cx="8229600" cy="3043246"/>
          </a:xfrm>
        </p:spPr>
        <p:style>
          <a:lnRef idx="1">
            <a:schemeClr val="accent4"/>
          </a:lnRef>
          <a:fillRef idx="2">
            <a:schemeClr val="accent4"/>
          </a:fillRef>
          <a:effectRef idx="1">
            <a:schemeClr val="accent4"/>
          </a:effectRef>
          <a:fontRef idx="minor">
            <a:schemeClr val="dk1"/>
          </a:fontRef>
        </p:style>
        <p:txBody>
          <a:bodyPr/>
          <a:lstStyle/>
          <a:p>
            <a:pPr>
              <a:buNone/>
            </a:pPr>
            <a:r>
              <a:rPr lang="fa-IR" dirty="0" smtClean="0">
                <a:cs typeface="B Nazanin" pitchFamily="2" charset="-78"/>
              </a:rPr>
              <a:t>هر مربی باید به چهار نکته توجه نماید : </a:t>
            </a:r>
            <a:endParaRPr lang="en-US" dirty="0" smtClean="0">
              <a:cs typeface="B Nazanin" pitchFamily="2" charset="-78"/>
            </a:endParaRPr>
          </a:p>
          <a:p>
            <a:pPr>
              <a:buNone/>
            </a:pPr>
            <a:r>
              <a:rPr lang="fa-IR" dirty="0" smtClean="0">
                <a:cs typeface="B Nazanin" pitchFamily="2" charset="-78"/>
              </a:rPr>
              <a:t>1</a:t>
            </a:r>
            <a:r>
              <a:rPr lang="fa-IR" dirty="0">
                <a:cs typeface="B Nazanin" pitchFamily="2" charset="-78"/>
              </a:rPr>
              <a:t>) چه چیزی تدریس می کند 	</a:t>
            </a:r>
            <a:endParaRPr lang="fa-IR" dirty="0" smtClean="0">
              <a:cs typeface="B Nazanin" pitchFamily="2" charset="-78"/>
            </a:endParaRPr>
          </a:p>
          <a:p>
            <a:pPr>
              <a:buNone/>
            </a:pPr>
            <a:r>
              <a:rPr lang="fa-IR" dirty="0" smtClean="0">
                <a:cs typeface="B Nazanin" pitchFamily="2" charset="-78"/>
              </a:rPr>
              <a:t>2</a:t>
            </a:r>
            <a:r>
              <a:rPr lang="fa-IR" dirty="0">
                <a:cs typeface="B Nazanin" pitchFamily="2" charset="-78"/>
              </a:rPr>
              <a:t>) به چه کسی می آموزد 		</a:t>
            </a:r>
            <a:endParaRPr lang="fa-IR" dirty="0" smtClean="0">
              <a:cs typeface="B Nazanin" pitchFamily="2" charset="-78"/>
            </a:endParaRPr>
          </a:p>
          <a:p>
            <a:pPr>
              <a:buNone/>
            </a:pPr>
            <a:r>
              <a:rPr lang="fa-IR" dirty="0" smtClean="0">
                <a:cs typeface="B Nazanin" pitchFamily="2" charset="-78"/>
              </a:rPr>
              <a:t>3</a:t>
            </a:r>
            <a:r>
              <a:rPr lang="fa-IR" dirty="0">
                <a:cs typeface="B Nazanin" pitchFamily="2" charset="-78"/>
              </a:rPr>
              <a:t>) چرا می آموزد </a:t>
            </a:r>
            <a:endParaRPr lang="en-US" dirty="0">
              <a:cs typeface="B Nazanin" pitchFamily="2" charset="-78"/>
            </a:endParaRPr>
          </a:p>
          <a:p>
            <a:pPr>
              <a:buNone/>
            </a:pPr>
            <a:r>
              <a:rPr lang="fa-IR" dirty="0">
                <a:cs typeface="B Nazanin" pitchFamily="2" charset="-78"/>
              </a:rPr>
              <a:t>4)چگونه باید بیاموزد . </a:t>
            </a:r>
            <a:endParaRPr lang="en-US" dirty="0">
              <a:cs typeface="B Nazanin" pitchFamily="2" charset="-78"/>
            </a:endParaRPr>
          </a:p>
          <a:p>
            <a:pPr>
              <a:buNone/>
            </a:pPr>
            <a:endParaRPr lang="fa-IR" dirty="0">
              <a:cs typeface="B Nazanin" pitchFamily="2" charset="-78"/>
            </a:endParaRPr>
          </a:p>
        </p:txBody>
      </p:sp>
    </p:spTree>
  </p:cSld>
  <p:clrMapOvr>
    <a:masterClrMapping/>
  </p:clrMapOvr>
  <p:transition spd="slow">
    <p:wheel spokes="2"/>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38" y="274638"/>
            <a:ext cx="4043362" cy="868346"/>
          </a:xfrm>
        </p:spPr>
        <p:style>
          <a:lnRef idx="2">
            <a:schemeClr val="accent5"/>
          </a:lnRef>
          <a:fillRef idx="1">
            <a:schemeClr val="lt1"/>
          </a:fillRef>
          <a:effectRef idx="0">
            <a:schemeClr val="accent5"/>
          </a:effectRef>
          <a:fontRef idx="minor">
            <a:schemeClr val="dk1"/>
          </a:fontRef>
        </p:style>
        <p:txBody>
          <a:bodyPr/>
          <a:lstStyle/>
          <a:p>
            <a:r>
              <a:rPr lang="fa-IR" dirty="0" smtClean="0">
                <a:cs typeface="B Nazanin" pitchFamily="2" charset="-78"/>
              </a:rPr>
              <a:t>برنامه ي درسي</a:t>
            </a:r>
            <a:endParaRPr lang="fa-IR" dirty="0">
              <a:cs typeface="B Nazanin" pitchFamily="2" charset="-78"/>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fa-IR" dirty="0" smtClean="0">
                <a:cs typeface="B Nazanin" pitchFamily="2" charset="-78"/>
              </a:rPr>
              <a:t>اهداف</a:t>
            </a:r>
          </a:p>
          <a:p>
            <a:r>
              <a:rPr lang="fa-IR" dirty="0" smtClean="0">
                <a:cs typeface="B Nazanin" pitchFamily="2" charset="-78"/>
              </a:rPr>
              <a:t>محتوا</a:t>
            </a:r>
          </a:p>
          <a:p>
            <a:r>
              <a:rPr lang="fa-IR" dirty="0" smtClean="0">
                <a:cs typeface="B Nazanin" pitchFamily="2" charset="-78"/>
              </a:rPr>
              <a:t>روش تدريس</a:t>
            </a:r>
          </a:p>
          <a:p>
            <a:r>
              <a:rPr lang="fa-IR" dirty="0" smtClean="0">
                <a:cs typeface="B Nazanin" pitchFamily="2" charset="-78"/>
              </a:rPr>
              <a:t>ارزشيابي</a:t>
            </a:r>
          </a:p>
          <a:p>
            <a:r>
              <a:rPr lang="fa-IR" dirty="0" smtClean="0">
                <a:cs typeface="B Nazanin" pitchFamily="2" charset="-78"/>
              </a:rPr>
              <a:t>ويژگي ها و مهارت هاي معلم</a:t>
            </a:r>
          </a:p>
          <a:p>
            <a:r>
              <a:rPr lang="fa-IR" dirty="0" smtClean="0">
                <a:cs typeface="B Nazanin" pitchFamily="2" charset="-78"/>
              </a:rPr>
              <a:t>ملزومات و تجهيزات و امكانات مورد نياز</a:t>
            </a:r>
          </a:p>
          <a:p>
            <a:r>
              <a:rPr lang="fa-IR" dirty="0" smtClean="0">
                <a:cs typeface="B Nazanin" pitchFamily="2" charset="-78"/>
              </a:rPr>
              <a:t>نقش فراگيران</a:t>
            </a:r>
            <a:endParaRPr lang="fa-IR" dirty="0">
              <a:cs typeface="B Nazanin" pitchFamily="2" charset="-78"/>
            </a:endParaRPr>
          </a:p>
        </p:txBody>
      </p:sp>
    </p:spTree>
  </p:cSld>
  <p:clrMapOvr>
    <a:masterClrMapping/>
  </p:clrMapOvr>
  <p:transition spd="slow">
    <p:wheel spokes="2"/>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1183</Words>
  <Application>Microsoft Office PowerPoint</Application>
  <PresentationFormat>On-screen Show (4:3)</PresentationFormat>
  <Paragraphs>164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بسم الله الرحمن الرحيم</vt:lpstr>
      <vt:lpstr> سوره بقره آیه 189 «برای ورود به خانه ها از درهای آن وارد شوید». </vt:lpstr>
      <vt:lpstr>تغيير</vt:lpstr>
      <vt:lpstr>Slide 4</vt:lpstr>
      <vt:lpstr>Slide 5</vt:lpstr>
      <vt:lpstr>برنامه درسي</vt:lpstr>
      <vt:lpstr> اصول کلاس داری جذاب برای یک مربی موفق  </vt:lpstr>
      <vt:lpstr>Slide 8</vt:lpstr>
      <vt:lpstr>برنامه ي درسي</vt:lpstr>
      <vt:lpstr>Slide 10</vt:lpstr>
      <vt:lpstr>هوش هاي چندگانه</vt:lpstr>
      <vt:lpstr>آيا اگر دانش آموزي سوالي را جواب ندهد به آن توانايي دست نيافته است؟</vt:lpstr>
      <vt:lpstr> هوش دیداری / فضایی </vt:lpstr>
      <vt:lpstr> هوش کلامی/ زبانی </vt:lpstr>
      <vt:lpstr> هوش منطقی / ریاضی </vt:lpstr>
      <vt:lpstr> هوش بدنی/جنبشی </vt:lpstr>
      <vt:lpstr> هوش موسیقی / ریتمیک </vt:lpstr>
      <vt:lpstr> هوش درون فردی </vt:lpstr>
      <vt:lpstr>هوش فرافردي يا برون فردي</vt:lpstr>
      <vt:lpstr>هوش طبيعت گرايي ، طبيعت شناسي</vt:lpstr>
      <vt:lpstr>هوش هيجاني</vt:lpstr>
      <vt:lpstr>Slide 22</vt:lpstr>
      <vt:lpstr>Slide 23</vt:lpstr>
      <vt:lpstr>Slide 24</vt:lpstr>
      <vt:lpstr>بالا بردن كيفيت</vt:lpstr>
      <vt:lpstr>معنويت</vt:lpstr>
      <vt:lpstr>محبوبيت</vt:lpstr>
      <vt:lpstr>تفاوت هاي فردي</vt:lpstr>
      <vt:lpstr>اخلاق</vt:lpstr>
      <vt:lpstr>Slide 30</vt:lpstr>
      <vt:lpstr>Slide 31</vt:lpstr>
      <vt:lpstr>اجراي تدريس</vt:lpstr>
      <vt:lpstr>Slide 33</vt:lpstr>
      <vt:lpstr>ابزار تدريس</vt:lpstr>
      <vt:lpstr>شيوه انتقال مطالب</vt:lpstr>
      <vt:lpstr>حفظ تعادل</vt:lpstr>
      <vt:lpstr> چگونه از بچه‌ها انتقاد کنیم که منفور نشویم: </vt:lpstr>
      <vt:lpstr> عوامل مشکل ساز در اداره کلاس کدامند؟ </vt:lpstr>
      <vt:lpstr>Slide 39</vt:lpstr>
      <vt:lpstr>Slide 40</vt:lpstr>
      <vt:lpstr>عوامل محيطي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بالا بردن كيفيت</dc:title>
  <dc:creator>Administrator</dc:creator>
  <cp:lastModifiedBy>gam-modir</cp:lastModifiedBy>
  <cp:revision>19</cp:revision>
  <dcterms:created xsi:type="dcterms:W3CDTF">2016-01-05T04:39:56Z</dcterms:created>
  <dcterms:modified xsi:type="dcterms:W3CDTF">2019-12-04T06:17:04Z</dcterms:modified>
</cp:coreProperties>
</file>